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handoutMasterIdLst>
    <p:handoutMasterId r:id="rId25"/>
  </p:handoutMasterIdLst>
  <p:sldIdLst>
    <p:sldId id="256" r:id="rId6"/>
    <p:sldId id="283" r:id="rId7"/>
    <p:sldId id="268" r:id="rId8"/>
    <p:sldId id="257" r:id="rId9"/>
    <p:sldId id="279" r:id="rId10"/>
    <p:sldId id="260" r:id="rId11"/>
    <p:sldId id="285" r:id="rId12"/>
    <p:sldId id="269" r:id="rId13"/>
    <p:sldId id="270" r:id="rId14"/>
    <p:sldId id="273" r:id="rId15"/>
    <p:sldId id="280" r:id="rId16"/>
    <p:sldId id="272" r:id="rId17"/>
    <p:sldId id="271" r:id="rId18"/>
    <p:sldId id="278" r:id="rId19"/>
    <p:sldId id="275" r:id="rId20"/>
    <p:sldId id="281" r:id="rId21"/>
    <p:sldId id="266" r:id="rId22"/>
    <p:sldId id="282" r:id="rId23"/>
  </p:sldIdLst>
  <p:sldSz cx="9144000" cy="6858000" type="screen4x3"/>
  <p:notesSz cx="6742113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B9"/>
    <a:srgbClr val="70706F"/>
    <a:srgbClr val="52AE32"/>
    <a:srgbClr val="000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76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NOM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dirty="0"/>
              <a:t>DATE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96B1F-D0A5-4C9A-8EB4-1FCFC59F2F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9695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NOME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noProof="0" dirty="0"/>
              <a:t>DATE</a:t>
            </a:r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/>
              <a:t>CLIQUEZ POUR INSÉRER TEXTE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/>
              <a:t>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7236F-AF1B-4CBE-BBD5-400A6FDD397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24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7236F-AF1B-4CBE-BBD5-400A6FDD3979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8431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TUR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076950" cy="2387600"/>
          </a:xfrm>
          <a:prstGeom prst="rect">
            <a:avLst/>
          </a:prstGeo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 noProof="0" dirty="0"/>
              <a:t>CLIQUEZ POUR INSÉRER LE TITRE DE LA PRÉSENTATION</a:t>
            </a: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6" y="5190013"/>
            <a:ext cx="2133600" cy="1370115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707289"/>
            <a:ext cx="6076950" cy="1490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dirty="0"/>
              <a:t>Cliquez pour insérer le sous-titre</a:t>
            </a:r>
          </a:p>
        </p:txBody>
      </p:sp>
    </p:spTree>
    <p:extLst>
      <p:ext uri="{BB962C8B-B14F-4D97-AF65-F5344CB8AC3E}">
        <p14:creationId xmlns:p14="http://schemas.microsoft.com/office/powerpoint/2010/main" val="405326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BLE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CLIQUEZ POUR INSÉRER LE TITRE SUR DEUX LIGNES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0" hasCustomPrompt="1"/>
          </p:nvPr>
        </p:nvSpPr>
        <p:spPr>
          <a:xfrm>
            <a:off x="628650" y="2006600"/>
            <a:ext cx="7886700" cy="4597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  <p:cxnSp>
        <p:nvCxnSpPr>
          <p:cNvPr id="5" name="Straight Connector 12"/>
          <p:cNvCxnSpPr/>
          <p:nvPr/>
        </p:nvCxnSpPr>
        <p:spPr>
          <a:xfrm>
            <a:off x="469900" y="1717403"/>
            <a:ext cx="8229600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3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CLIQUEZ POUR INSÉRER LE TITRE SUR DEUX LIGNES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0" hasCustomPrompt="1"/>
          </p:nvPr>
        </p:nvSpPr>
        <p:spPr>
          <a:xfrm>
            <a:off x="628650" y="2006600"/>
            <a:ext cx="7886700" cy="4597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  <p:cxnSp>
        <p:nvCxnSpPr>
          <p:cNvPr id="5" name="Straight Connector 12"/>
          <p:cNvCxnSpPr/>
          <p:nvPr/>
        </p:nvCxnSpPr>
        <p:spPr>
          <a:xfrm>
            <a:off x="469900" y="1717403"/>
            <a:ext cx="82296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0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, TEXT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CLIQUEZ POUR INSÉRER LE TITRE SUR DEUX LIGNES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006600"/>
            <a:ext cx="5092700" cy="4699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11" name="Marcador de contenido 5"/>
          <p:cNvSpPr>
            <a:spLocks noGrp="1"/>
          </p:cNvSpPr>
          <p:nvPr>
            <p:ph sz="quarter" idx="10" hasCustomPrompt="1"/>
          </p:nvPr>
        </p:nvSpPr>
        <p:spPr>
          <a:xfrm>
            <a:off x="5715000" y="2006600"/>
            <a:ext cx="2971800" cy="3441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  <p:cxnSp>
        <p:nvCxnSpPr>
          <p:cNvPr id="6" name="Straight Connector 12"/>
          <p:cNvCxnSpPr/>
          <p:nvPr/>
        </p:nvCxnSpPr>
        <p:spPr>
          <a:xfrm>
            <a:off x="457200" y="1703389"/>
            <a:ext cx="82296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758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EU, TEXT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365127"/>
            <a:ext cx="8229600" cy="688974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INSÉRER LE TITRE ICI</a:t>
            </a:r>
          </a:p>
        </p:txBody>
      </p:sp>
      <p:cxnSp>
        <p:nvCxnSpPr>
          <p:cNvPr id="6" name="Straight Connector 12"/>
          <p:cNvCxnSpPr/>
          <p:nvPr/>
        </p:nvCxnSpPr>
        <p:spPr>
          <a:xfrm>
            <a:off x="457200" y="1080815"/>
            <a:ext cx="8229600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282700"/>
            <a:ext cx="5092700" cy="54229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8" name="Marcador de contenido 5"/>
          <p:cNvSpPr>
            <a:spLocks noGrp="1"/>
          </p:cNvSpPr>
          <p:nvPr>
            <p:ph sz="quarter" idx="10" hasCustomPrompt="1"/>
          </p:nvPr>
        </p:nvSpPr>
        <p:spPr>
          <a:xfrm>
            <a:off x="5715000" y="1476392"/>
            <a:ext cx="2971800" cy="3971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aseline="0"/>
            </a:lvl1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</p:spTree>
    <p:extLst>
      <p:ext uri="{BB962C8B-B14F-4D97-AF65-F5344CB8AC3E}">
        <p14:creationId xmlns:p14="http://schemas.microsoft.com/office/powerpoint/2010/main" val="3279847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LIGNES TITRE VERT,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870870"/>
            <a:ext cx="4051300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 cap="all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57200" y="2665413"/>
            <a:ext cx="4051300" cy="39624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idx="10" hasCustomPrompt="1"/>
          </p:nvPr>
        </p:nvSpPr>
        <p:spPr>
          <a:xfrm>
            <a:off x="4648200" y="1847850"/>
            <a:ext cx="4038600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 cap="all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12" name="Marcador de contenido 3"/>
          <p:cNvSpPr>
            <a:spLocks noGrp="1"/>
          </p:cNvSpPr>
          <p:nvPr>
            <p:ph sz="half" idx="11" hasCustomPrompt="1"/>
          </p:nvPr>
        </p:nvSpPr>
        <p:spPr>
          <a:xfrm>
            <a:off x="4648200" y="2665412"/>
            <a:ext cx="4038600" cy="3929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  <p:cxnSp>
        <p:nvCxnSpPr>
          <p:cNvPr id="8" name="Straight Connector 12"/>
          <p:cNvCxnSpPr/>
          <p:nvPr/>
        </p:nvCxnSpPr>
        <p:spPr>
          <a:xfrm>
            <a:off x="469900" y="1730103"/>
            <a:ext cx="82296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CLIQUEZ POUR INSÉRER LE TITRE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92196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E LIGNE TITRE,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365127"/>
            <a:ext cx="8229600" cy="701674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INSÉRER LE TITRE ICI</a:t>
            </a:r>
          </a:p>
        </p:txBody>
      </p:sp>
      <p:cxnSp>
        <p:nvCxnSpPr>
          <p:cNvPr id="8" name="Straight Connector 12"/>
          <p:cNvCxnSpPr/>
          <p:nvPr/>
        </p:nvCxnSpPr>
        <p:spPr>
          <a:xfrm>
            <a:off x="457200" y="1093515"/>
            <a:ext cx="8229600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226634"/>
            <a:ext cx="4051300" cy="7458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 cap="all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10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57200" y="2065050"/>
            <a:ext cx="4051300" cy="4562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idx="10" hasCustomPrompt="1"/>
          </p:nvPr>
        </p:nvSpPr>
        <p:spPr>
          <a:xfrm>
            <a:off x="4648200" y="1203614"/>
            <a:ext cx="4038600" cy="7458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 cap="all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14" name="Marcador de contenido 3"/>
          <p:cNvSpPr>
            <a:spLocks noGrp="1"/>
          </p:cNvSpPr>
          <p:nvPr>
            <p:ph sz="half" idx="11" hasCustomPrompt="1"/>
          </p:nvPr>
        </p:nvSpPr>
        <p:spPr>
          <a:xfrm>
            <a:off x="4648200" y="2070100"/>
            <a:ext cx="4038600" cy="4524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 dirty="0"/>
              <a:t>Cliquez sur l’icône pour insérer une image, un schéma, un film…</a:t>
            </a:r>
          </a:p>
        </p:txBody>
      </p:sp>
    </p:spTree>
    <p:extLst>
      <p:ext uri="{BB962C8B-B14F-4D97-AF65-F5344CB8AC3E}">
        <p14:creationId xmlns:p14="http://schemas.microsoft.com/office/powerpoint/2010/main" val="4041394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E LIGNE TITRE, GALERIE D'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57199" y="1241291"/>
            <a:ext cx="1964791" cy="186612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5215343"/>
            <a:ext cx="8229600" cy="1096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/>
            </a:lvl1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9" hasCustomPrompt="1"/>
          </p:nvPr>
        </p:nvSpPr>
        <p:spPr>
          <a:xfrm>
            <a:off x="6741059" y="124129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2551819" y="124129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31" hasCustomPrompt="1"/>
          </p:nvPr>
        </p:nvSpPr>
        <p:spPr>
          <a:xfrm>
            <a:off x="4646439" y="124129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457199" y="32059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6741059" y="32059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2551819" y="32059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3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4646439" y="32059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" y="992184"/>
            <a:ext cx="8229600" cy="0"/>
          </a:xfrm>
          <a:prstGeom prst="line">
            <a:avLst/>
          </a:prstGeom>
          <a:ln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274"/>
            <a:ext cx="8229600" cy="649283"/>
          </a:xfrm>
          <a:prstGeom prst="rect">
            <a:avLst/>
          </a:prstGeom>
        </p:spPr>
        <p:txBody>
          <a:bodyPr anchor="t"/>
          <a:lstStyle>
            <a:lvl1pPr>
              <a:defRPr sz="4000" cap="all" baseline="0"/>
            </a:lvl1pPr>
          </a:lstStyle>
          <a:p>
            <a:r>
              <a:rPr lang="fr-FR" noProof="0" dirty="0"/>
              <a:t>INSÉRER LE TITRE ICI</a:t>
            </a:r>
          </a:p>
        </p:txBody>
      </p:sp>
      <p:cxnSp>
        <p:nvCxnSpPr>
          <p:cNvPr id="20" name="Straight Connector 7"/>
          <p:cNvCxnSpPr/>
          <p:nvPr/>
        </p:nvCxnSpPr>
        <p:spPr>
          <a:xfrm>
            <a:off x="457199" y="975557"/>
            <a:ext cx="8229600" cy="0"/>
          </a:xfrm>
          <a:prstGeom prst="line">
            <a:avLst/>
          </a:prstGeom>
          <a:ln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6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LIGNES TITRE, GALERIE D'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31514"/>
            <a:ext cx="8229600" cy="1265969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/>
            </a:lvl1pPr>
          </a:lstStyle>
          <a:p>
            <a:r>
              <a:rPr lang="fr-FR" noProof="0" dirty="0"/>
              <a:t>CLIQUEZ POUR INSÉRER LE TITRE SUR DEUX LIGNES</a:t>
            </a:r>
          </a:p>
        </p:txBody>
      </p:sp>
      <p:cxnSp>
        <p:nvCxnSpPr>
          <p:cNvPr id="22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57199" y="1723891"/>
            <a:ext cx="1964791" cy="186612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0" y="5697943"/>
            <a:ext cx="8229600" cy="1096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/>
            </a:lvl1pPr>
          </a:lstStyle>
          <a:p>
            <a:pPr lvl="0"/>
            <a:r>
              <a:rPr lang="fr-FR" noProof="0" dirty="0"/>
              <a:t>Cliquez pour insérer le texte</a:t>
            </a:r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29" hasCustomPrompt="1"/>
          </p:nvPr>
        </p:nvSpPr>
        <p:spPr>
          <a:xfrm>
            <a:off x="6741059" y="172389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2551819" y="172389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31" hasCustomPrompt="1"/>
          </p:nvPr>
        </p:nvSpPr>
        <p:spPr>
          <a:xfrm>
            <a:off x="4646439" y="172389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457199" y="36885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6741059" y="36885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2551819" y="36885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4646439" y="3688571"/>
            <a:ext cx="1964791" cy="1866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dirty="0"/>
              <a:t>Cliquez sur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662744046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fr-FR" noProof="0" dirty="0"/>
              <a:t>Insérez une image pour le fond. Envoyez-la derrière. Ecrivez le titre puis changez la couleur du texte blanc.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200" y="5165726"/>
            <a:ext cx="8972550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ts val="4400"/>
              </a:lnSpc>
              <a:defRPr sz="4000" cap="all" baseline="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r>
              <a:rPr lang="fr-FR" noProof="0" dirty="0"/>
              <a:t>CLIQUEZ POUR INSÉRER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83518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TITRE AVEC PHOTO 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fr-FR" sz="2100" kern="12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noProof="0" dirty="0"/>
              <a:t>Insérez une image pour le fond. Envoyez-la derrière. Insérez le logo blanc au format .</a:t>
            </a:r>
            <a:r>
              <a:rPr lang="fr-FR" noProof="0" dirty="0" err="1"/>
              <a:t>png</a:t>
            </a:r>
            <a:r>
              <a:rPr lang="fr-FR" noProof="0" dirty="0"/>
              <a:t> puis déplacez le logo si nécessaire.</a:t>
            </a:r>
          </a:p>
        </p:txBody>
      </p:sp>
      <p:sp>
        <p:nvSpPr>
          <p:cNvPr id="6" name="Marcador de posición de imagen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46535" y="4021466"/>
            <a:ext cx="4274665" cy="24174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dirty="0"/>
              <a:t>Cliquez sur l’icône pour insérer le logo blanc</a:t>
            </a: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7" y="4021466"/>
            <a:ext cx="3416300" cy="21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BASE VERTE DEUX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943100"/>
            <a:ext cx="8229600" cy="4686300"/>
          </a:xfrm>
          <a:prstGeom prst="rect">
            <a:avLst/>
          </a:prstGeom>
        </p:spPr>
        <p:txBody>
          <a:bodyPr/>
          <a:lstStyle>
            <a:lvl1pPr marL="457200" marR="0" indent="-4572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4"/>
            <a:endParaRPr lang="fr-FR" noProof="0" dirty="0"/>
          </a:p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1"/>
            <a:endParaRPr lang="fr-FR" noProof="0" dirty="0"/>
          </a:p>
        </p:txBody>
      </p:sp>
      <p:sp>
        <p:nvSpPr>
          <p:cNvPr id="8" name="Título 2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/>
            </a:lvl1pPr>
          </a:lstStyle>
          <a:p>
            <a:r>
              <a:rPr lang="fr-FR" noProof="0" dirty="0"/>
              <a:t>CLIQUEZ POUR INSÉRER LE TITRE</a:t>
            </a:r>
          </a:p>
        </p:txBody>
      </p:sp>
      <p:cxnSp>
        <p:nvCxnSpPr>
          <p:cNvPr id="9" name="Straight Connector 12"/>
          <p:cNvCxnSpPr/>
          <p:nvPr/>
        </p:nvCxnSpPr>
        <p:spPr>
          <a:xfrm>
            <a:off x="457200" y="1717403"/>
            <a:ext cx="82296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816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DE TITRE AVEC PHOTO ET SYMB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noProof="0" dirty="0"/>
              <a:t>Page avec une photo et le symbole. Insérez une image pour le fond. Envoyez-la derrière. Insérez le symbole blanc au format .</a:t>
            </a:r>
            <a:r>
              <a:rPr lang="fr-FR" noProof="0" dirty="0" err="1"/>
              <a:t>png</a:t>
            </a:r>
            <a:r>
              <a:rPr lang="fr-FR" noProof="0" dirty="0"/>
              <a:t> puis déplacez le symbole si nécessaire.</a:t>
            </a:r>
          </a:p>
          <a:p>
            <a:endParaRPr lang="fr-FR" noProof="0" dirty="0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1" hasCustomPrompt="1"/>
          </p:nvPr>
        </p:nvSpPr>
        <p:spPr>
          <a:xfrm>
            <a:off x="546100" y="1428750"/>
            <a:ext cx="2870200" cy="51244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fr-FR" noProof="0" dirty="0"/>
              <a:t>Cliquez sur l’icône pour ajouter le symbole</a:t>
            </a:r>
          </a:p>
        </p:txBody>
      </p:sp>
      <p:pic>
        <p:nvPicPr>
          <p:cNvPr id="10" name="Marcador de posición de 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1022"/>
          <a:stretch>
            <a:fillRect/>
          </a:stretch>
        </p:blipFill>
        <p:spPr>
          <a:xfrm>
            <a:off x="546100" y="1428750"/>
            <a:ext cx="28702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3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DE FIN, MERC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7361" y="2875002"/>
            <a:ext cx="3869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 rtl="0" eaLnBrk="1" fontAlgn="base" hangingPunct="1">
              <a:spcBef>
                <a:spcPts val="600"/>
              </a:spcBef>
              <a:spcAft>
                <a:spcPts val="600"/>
              </a:spcAft>
              <a:buFont typeface="Arial" charset="0"/>
            </a:pPr>
            <a:r>
              <a:rPr lang="fr-FR" sz="3000" b="0" i="0" kern="1200" cap="all" baseline="0" noProof="0" dirty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rPr>
              <a:t>MERCI BEAUCOUP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7361" y="3924300"/>
            <a:ext cx="2516138" cy="36512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Nom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635617" y="4411661"/>
            <a:ext cx="2505575" cy="36512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s-ES_tradnl" sz="1200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fr-FR" noProof="0" dirty="0"/>
              <a:t>Email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35617" y="4906961"/>
            <a:ext cx="250383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lang="en-US" sz="1200" kern="1200" baseline="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fr-FR" noProof="0" dirty="0"/>
              <a:t>Tel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6" y="5190013"/>
            <a:ext cx="2133600" cy="13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34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DE FIN, VER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42900"/>
            <a:ext cx="2516138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Nom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319213" y="342900"/>
            <a:ext cx="2505575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s-ES_tradnl" sz="1200" kern="1200" baseline="0" dirty="0" err="1" smtClean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fr-FR" noProof="0" dirty="0"/>
              <a:t>email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82969" y="342900"/>
            <a:ext cx="250383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en-US" sz="1200" kern="1200" baseline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noProof="0" dirty="0"/>
              <a:t>Tel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0" y="5633243"/>
            <a:ext cx="4222866" cy="102919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93820" y="5306445"/>
            <a:ext cx="386927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defTabSz="457200" rtl="0" eaLnBrk="1" fontAlgn="base" hangingPunct="1">
              <a:spcBef>
                <a:spcPts val="600"/>
              </a:spcBef>
              <a:spcAft>
                <a:spcPts val="600"/>
              </a:spcAft>
              <a:buFont typeface="Arial" charset="0"/>
            </a:pPr>
            <a:r>
              <a:rPr lang="fr-FR" sz="1200" b="0" i="0" kern="1200" baseline="0" noProof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Insérez votre site web</a:t>
            </a:r>
          </a:p>
        </p:txBody>
      </p:sp>
      <p:pic>
        <p:nvPicPr>
          <p:cNvPr id="11" name="Marcador de posición de 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1022"/>
          <a:stretch>
            <a:fillRect/>
          </a:stretch>
        </p:blipFill>
        <p:spPr>
          <a:xfrm>
            <a:off x="3247658" y="1040246"/>
            <a:ext cx="2361602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06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FIN, BLE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0" y="5633243"/>
            <a:ext cx="4222866" cy="1029196"/>
          </a:xfrm>
          <a:prstGeom prst="rect">
            <a:avLst/>
          </a:prstGeom>
        </p:spPr>
      </p:pic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42900"/>
            <a:ext cx="2516138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Nom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319213" y="342900"/>
            <a:ext cx="2505575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s-ES_tradnl" sz="1200" kern="1200" baseline="0" dirty="0" err="1" smtClean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fr-FR" noProof="0" dirty="0"/>
              <a:t>email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82969" y="342900"/>
            <a:ext cx="2503831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lang="en-US" sz="1200" kern="1200" baseline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noProof="0" dirty="0"/>
              <a:t>Tel</a:t>
            </a:r>
          </a:p>
        </p:txBody>
      </p:sp>
      <p:pic>
        <p:nvPicPr>
          <p:cNvPr id="8" name="Marcador de posición de 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1022"/>
          <a:stretch>
            <a:fillRect/>
          </a:stretch>
        </p:blipFill>
        <p:spPr>
          <a:xfrm>
            <a:off x="3247658" y="1040246"/>
            <a:ext cx="2361602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BASE BLEU DEUX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943100"/>
            <a:ext cx="8229600" cy="4686300"/>
          </a:xfrm>
          <a:prstGeom prst="rect">
            <a:avLst/>
          </a:prstGeom>
        </p:spPr>
        <p:txBody>
          <a:bodyPr/>
          <a:lstStyle>
            <a:lvl1pPr marL="457200" marR="0" indent="-4572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4"/>
            <a:endParaRPr lang="fr-FR" noProof="0" dirty="0"/>
          </a:p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1"/>
            <a:endParaRPr lang="fr-FR" noProof="0" dirty="0"/>
          </a:p>
        </p:txBody>
      </p:sp>
      <p:sp>
        <p:nvSpPr>
          <p:cNvPr id="8" name="Título 2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POUR INSÉRER LE TITRE</a:t>
            </a:r>
          </a:p>
        </p:txBody>
      </p:sp>
      <p:cxnSp>
        <p:nvCxnSpPr>
          <p:cNvPr id="9" name="Straight Connector 12"/>
          <p:cNvCxnSpPr/>
          <p:nvPr/>
        </p:nvCxnSpPr>
        <p:spPr>
          <a:xfrm>
            <a:off x="457200" y="1717403"/>
            <a:ext cx="8229600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59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DEUX LIGNES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38175" y="1952626"/>
            <a:ext cx="6572250" cy="2597100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POUR INSÉRER LE TITRE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6" y="5190013"/>
            <a:ext cx="2133600" cy="13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5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CHAPITRE DEUX LIGNES VER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/>
            </a:lvl1pPr>
          </a:lstStyle>
          <a:p>
            <a:r>
              <a:rPr lang="fr-FR" noProof="0" dirty="0"/>
              <a:t>CLIQUEZ POUR INSÉRER LE TITRE DU CHAPITRE</a:t>
            </a:r>
          </a:p>
        </p:txBody>
      </p:sp>
      <p:cxnSp>
        <p:nvCxnSpPr>
          <p:cNvPr id="9" name="Straight Connector 12"/>
          <p:cNvCxnSpPr/>
          <p:nvPr/>
        </p:nvCxnSpPr>
        <p:spPr>
          <a:xfrm>
            <a:off x="457200" y="331514"/>
            <a:ext cx="8229600" cy="0"/>
          </a:xfrm>
          <a:prstGeom prst="line">
            <a:avLst/>
          </a:prstGeom>
          <a:ln w="25400"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6" y="5190013"/>
            <a:ext cx="2133600" cy="13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7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CHAPITRE DEUX LIGNES BLE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/>
          <p:cNvSpPr>
            <a:spLocks noGrp="1"/>
          </p:cNvSpPr>
          <p:nvPr>
            <p:ph type="title" hasCustomPrompt="1"/>
          </p:nvPr>
        </p:nvSpPr>
        <p:spPr>
          <a:xfrm>
            <a:off x="457200" y="365126"/>
            <a:ext cx="8229600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POUR INSÉRER LE TITRE DU CHAPITRE</a:t>
            </a:r>
          </a:p>
        </p:txBody>
      </p:sp>
      <p:cxnSp>
        <p:nvCxnSpPr>
          <p:cNvPr id="5" name="Straight Connector 12"/>
          <p:cNvCxnSpPr/>
          <p:nvPr/>
        </p:nvCxnSpPr>
        <p:spPr>
          <a:xfrm>
            <a:off x="457200" y="331514"/>
            <a:ext cx="8229600" cy="0"/>
          </a:xfrm>
          <a:prstGeom prst="line">
            <a:avLst/>
          </a:prstGeom>
          <a:ln w="254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6" y="5190013"/>
            <a:ext cx="2133600" cy="13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9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09703" y="1222372"/>
            <a:ext cx="3406214" cy="5061303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200" b="0" i="0" u="none" kern="1200" cap="none" spc="0" baseline="0">
                <a:solidFill>
                  <a:srgbClr val="707070"/>
                </a:solidFill>
                <a:latin typeface="Lato Regular"/>
                <a:cs typeface="Lato Regular"/>
              </a:defRPr>
            </a:lvl1pPr>
            <a:lvl2pPr marL="457200" indent="0">
              <a:buNone/>
              <a:defRPr sz="2000" b="0"/>
            </a:lvl2pPr>
            <a:lvl3pPr marL="0" indent="-1800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1200" b="0">
                <a:solidFill>
                  <a:srgbClr val="707070"/>
                </a:solidFill>
              </a:defRPr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Nom de la diapo1</a:t>
            </a:r>
          </a:p>
          <a:p>
            <a:pPr lvl="0"/>
            <a:r>
              <a:rPr lang="fr-FR" noProof="0" dirty="0"/>
              <a:t>Nom de la diapo2</a:t>
            </a:r>
          </a:p>
          <a:p>
            <a:pPr lvl="0"/>
            <a:r>
              <a:rPr lang="fr-FR" noProof="0" dirty="0"/>
              <a:t>Nom de la diapo3</a:t>
            </a:r>
          </a:p>
          <a:p>
            <a:pPr lvl="0"/>
            <a:r>
              <a:rPr lang="fr-FR" noProof="0" dirty="0"/>
              <a:t>Nom de la diapo4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noProof="0" dirty="0"/>
              <a:t>Nom de la diapo5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noProof="0" dirty="0"/>
              <a:t>Nom de la diapo6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noProof="0" dirty="0"/>
              <a:t>Nom de la diapo7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noProof="0" dirty="0"/>
              <a:t>Nom de la diapo8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noProof="0" dirty="0"/>
              <a:t>Nom de la diapo9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noProof="0" dirty="0"/>
              <a:t>Nom de la diapo10</a:t>
            </a:r>
          </a:p>
          <a:p>
            <a:pPr lvl="0"/>
            <a:endParaRPr lang="fr-FR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41444" y="1222372"/>
            <a:ext cx="392853" cy="5061303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 lang="es-ES_tradnl" sz="1200" b="0" i="0" u="none" kern="1200" cap="none" spc="0" dirty="0" smtClean="0">
                <a:solidFill>
                  <a:srgbClr val="707070"/>
                </a:solidFill>
                <a:latin typeface="Lato Regular"/>
                <a:ea typeface="ＭＳ Ｐゴシック" charset="0"/>
                <a:cs typeface="Lato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dirty="0"/>
              <a:t>00</a:t>
            </a:r>
          </a:p>
          <a:p>
            <a:pPr lvl="0"/>
            <a:endParaRPr lang="es-ES_tradnl" dirty="0"/>
          </a:p>
        </p:txBody>
      </p:sp>
      <p:sp>
        <p:nvSpPr>
          <p:cNvPr id="4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fontAlgn="auto">
              <a:spcBef>
                <a:spcPts val="0"/>
              </a:spcBef>
              <a:spcAft>
                <a:spcPts val="0"/>
              </a:spcAft>
              <a:defRPr lang="en-US" sz="800" kern="0" cap="all" smtClean="0">
                <a:solidFill>
                  <a:sysClr val="windowText" lastClr="000000">
                    <a:tint val="75000"/>
                  </a:sysClr>
                </a:solidFill>
                <a:latin typeface="+mn-lt"/>
                <a:ea typeface="ＭＳ Ｐゴシック" charset="0"/>
                <a:cs typeface="Futura LT Pro Bold"/>
              </a:defRPr>
            </a:lvl1pPr>
          </a:lstStyle>
          <a:p>
            <a:pPr>
              <a:defRPr/>
            </a:pPr>
            <a:fld id="{94CF984A-BD86-2940-830D-CC86DCF279FC}" type="datetime1">
              <a:rPr lang="es-ES" smtClean="0"/>
              <a:t>10/09/2025</a:t>
            </a:fld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rtl="0" fontAlgn="auto">
              <a:spcBef>
                <a:spcPts val="0"/>
              </a:spcBef>
              <a:spcAft>
                <a:spcPts val="0"/>
              </a:spcAft>
              <a:defRPr lang="en-US" sz="800" kern="0" cap="all" smtClean="0">
                <a:solidFill>
                  <a:sysClr val="windowText" lastClr="000000">
                    <a:tint val="75000"/>
                  </a:sysClr>
                </a:solidFill>
                <a:latin typeface="+mn-lt"/>
                <a:ea typeface="ＭＳ Ｐゴシック" charset="0"/>
                <a:cs typeface="Futura LT Pro Bold"/>
              </a:defRPr>
            </a:lvl1pPr>
          </a:lstStyle>
          <a:p>
            <a:pPr>
              <a:defRPr/>
            </a:pPr>
            <a:fld id="{93ABAECE-04B1-B44A-885F-016EA2140881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274"/>
            <a:ext cx="8229600" cy="649283"/>
          </a:xfrm>
          <a:prstGeom prst="rect">
            <a:avLst/>
          </a:prstGeom>
        </p:spPr>
        <p:txBody>
          <a:bodyPr anchor="t"/>
          <a:lstStyle>
            <a:lvl1pPr>
              <a:defRPr cap="all" baseline="0"/>
            </a:lvl1pPr>
          </a:lstStyle>
          <a:p>
            <a:r>
              <a:rPr lang="fr-FR" noProof="0" dirty="0"/>
              <a:t>INDEX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992184"/>
            <a:ext cx="8229600" cy="0"/>
          </a:xfrm>
          <a:prstGeom prst="line">
            <a:avLst/>
          </a:prstGeom>
          <a:ln>
            <a:solidFill>
              <a:srgbClr val="52AE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9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 UNE LIGN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457200" y="365127"/>
            <a:ext cx="8229600" cy="701674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INSÉRER LE TITRE ICI</a:t>
            </a:r>
          </a:p>
        </p:txBody>
      </p:sp>
      <p:cxnSp>
        <p:nvCxnSpPr>
          <p:cNvPr id="7" name="Straight Connector 12"/>
          <p:cNvCxnSpPr/>
          <p:nvPr/>
        </p:nvCxnSpPr>
        <p:spPr>
          <a:xfrm>
            <a:off x="457200" y="1079501"/>
            <a:ext cx="82296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arcador de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57300"/>
            <a:ext cx="8229600" cy="5372100"/>
          </a:xfrm>
          <a:prstGeom prst="rect">
            <a:avLst/>
          </a:prstGeom>
        </p:spPr>
        <p:txBody>
          <a:bodyPr/>
          <a:lstStyle>
            <a:lvl1pPr marL="457200" marR="0" indent="-4572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4"/>
            <a:endParaRPr lang="fr-FR" noProof="0" dirty="0"/>
          </a:p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1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8621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 UNE LIGN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457200" y="365127"/>
            <a:ext cx="8229600" cy="701674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INSÉRER LE TITRE ICI</a:t>
            </a:r>
          </a:p>
        </p:txBody>
      </p:sp>
      <p:cxnSp>
        <p:nvCxnSpPr>
          <p:cNvPr id="7" name="Straight Connector 12"/>
          <p:cNvCxnSpPr/>
          <p:nvPr/>
        </p:nvCxnSpPr>
        <p:spPr>
          <a:xfrm>
            <a:off x="457200" y="1079501"/>
            <a:ext cx="8229600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arcador de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57300"/>
            <a:ext cx="8229600" cy="5372100"/>
          </a:xfrm>
          <a:prstGeom prst="rect">
            <a:avLst/>
          </a:prstGeom>
        </p:spPr>
        <p:txBody>
          <a:bodyPr/>
          <a:lstStyle>
            <a:lvl1pPr marL="457200" marR="0" indent="-4572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4"/>
            <a:endParaRPr lang="fr-FR" noProof="0" dirty="0"/>
          </a:p>
          <a:p>
            <a:pPr lvl="0"/>
            <a:r>
              <a:rPr lang="fr-FR" noProof="0" dirty="0"/>
              <a:t>Cliquez pour insérer le texte</a:t>
            </a:r>
          </a:p>
          <a:p>
            <a:pPr lvl="1"/>
            <a:r>
              <a:rPr lang="fr-FR" noProof="0" dirty="0"/>
              <a:t>Seconde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1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4731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91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1" r:id="rId2"/>
    <p:sldLayoutId id="2147483700" r:id="rId3"/>
    <p:sldLayoutId id="2147483672" r:id="rId4"/>
    <p:sldLayoutId id="2147483684" r:id="rId5"/>
    <p:sldLayoutId id="2147483686" r:id="rId6"/>
    <p:sldLayoutId id="2147483688" r:id="rId7"/>
    <p:sldLayoutId id="2147483692" r:id="rId8"/>
    <p:sldLayoutId id="2147483701" r:id="rId9"/>
    <p:sldLayoutId id="2147483681" r:id="rId10"/>
    <p:sldLayoutId id="2147483702" r:id="rId11"/>
    <p:sldLayoutId id="2147483673" r:id="rId12"/>
    <p:sldLayoutId id="2147483690" r:id="rId13"/>
    <p:sldLayoutId id="2147483665" r:id="rId14"/>
    <p:sldLayoutId id="2147483687" r:id="rId15"/>
    <p:sldLayoutId id="2147483693" r:id="rId16"/>
    <p:sldLayoutId id="2147483694" r:id="rId17"/>
    <p:sldLayoutId id="2147483666" r:id="rId18"/>
    <p:sldLayoutId id="2147483683" r:id="rId19"/>
    <p:sldLayoutId id="2147483682" r:id="rId20"/>
    <p:sldLayoutId id="2147483695" r:id="rId21"/>
    <p:sldLayoutId id="2147483696" r:id="rId22"/>
    <p:sldLayoutId id="2147483697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personne, intérieur, tasse&#10;&#10;Description générée avec un niveau de confiance très élevé">
            <a:extLst>
              <a:ext uri="{FF2B5EF4-FFF2-40B4-BE49-F238E27FC236}">
                <a16:creationId xmlns:a16="http://schemas.microsoft.com/office/drawing/2014/main" id="{976D5885-F947-4EF0-94C9-FF96B8F9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439" y="932155"/>
            <a:ext cx="6389995" cy="42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4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solidFill>
                  <a:srgbClr val="52AE32"/>
                </a:solidFill>
              </a:rPr>
              <a:t>Les évènements en délégations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8763" y="5000979"/>
            <a:ext cx="4389437" cy="175124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70C0"/>
              </a:buClr>
              <a:defRPr/>
            </a:pPr>
            <a:r>
              <a:rPr lang="fr-FR" sz="1700" kern="0" dirty="0">
                <a:solidFill>
                  <a:srgbClr val="52AE32"/>
                </a:solidFill>
              </a:rPr>
              <a:t>Les grands rendez-vous nationaux  </a:t>
            </a:r>
            <a:r>
              <a:rPr lang="fr-FR" sz="1400" kern="0" dirty="0">
                <a:solidFill>
                  <a:srgbClr val="52AE32"/>
                </a:solidFill>
              </a:rPr>
              <a:t>(cibles établissements scolaires et tout public) 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2D05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La Course contre la Faim</a:t>
            </a:r>
            <a:endParaRPr lang="fr-FR" sz="1600" i="1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2D05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Les</a:t>
            </a:r>
            <a:r>
              <a:rPr lang="fr-FR" sz="1600" i="1" kern="0" dirty="0">
                <a:solidFill>
                  <a:srgbClr val="70706F"/>
                </a:solidFill>
              </a:rPr>
              <a:t> </a:t>
            </a:r>
            <a:r>
              <a:rPr lang="fr-FR" sz="1600" kern="0" dirty="0">
                <a:solidFill>
                  <a:srgbClr val="70706F"/>
                </a:solidFill>
              </a:rPr>
              <a:t>Dessins contre la Faim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2D05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Les campagnes institutionnelles d’ACF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2D05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Le challenge contre la faim</a:t>
            </a:r>
          </a:p>
        </p:txBody>
      </p:sp>
      <p:pic>
        <p:nvPicPr>
          <p:cNvPr id="8" name="Picture 12" descr="Paris la Défense 2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099117"/>
            <a:ext cx="2604294" cy="1714220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73063" y="1268413"/>
            <a:ext cx="4608512" cy="171739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sz="1700" kern="0" dirty="0">
                <a:solidFill>
                  <a:srgbClr val="0070C0"/>
                </a:solidFill>
              </a:rPr>
              <a:t>Les événements en délégations </a:t>
            </a:r>
            <a:r>
              <a:rPr lang="fr-FR" sz="1500" kern="0" dirty="0">
                <a:solidFill>
                  <a:srgbClr val="0070C0"/>
                </a:solidFill>
              </a:rPr>
              <a:t>(cible tout public):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Des concerts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Des tournois sportifs, ventes aux enchères, animations solidaires…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Des challenges interentreprises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47087" y="1260155"/>
            <a:ext cx="3743324" cy="171739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sz="1700" kern="0" dirty="0">
                <a:solidFill>
                  <a:srgbClr val="52AE32"/>
                </a:solidFill>
                <a:latin typeface="Calibri" panose="020F0502020204030204" pitchFamily="34" charset="0"/>
              </a:rPr>
              <a:t>Les experts d’ACF </a:t>
            </a:r>
            <a:r>
              <a:rPr lang="fr-FR" sz="1400" kern="0" dirty="0">
                <a:solidFill>
                  <a:srgbClr val="52AE32"/>
                </a:solidFill>
                <a:latin typeface="Calibri" panose="020F0502020204030204" pitchFamily="34" charset="0"/>
              </a:rPr>
              <a:t>(cible tout public et bénévoles des délégations) 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Des conférences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Des ciné-débats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Des récits retour de mission avec </a:t>
            </a:r>
            <a:r>
              <a:rPr lang="fr-FR" sz="1600" kern="0" dirty="0" err="1">
                <a:solidFill>
                  <a:srgbClr val="70706F"/>
                </a:solidFill>
              </a:rPr>
              <a:t>un.e</a:t>
            </a:r>
            <a:r>
              <a:rPr lang="fr-FR" sz="1600" kern="0" dirty="0">
                <a:solidFill>
                  <a:srgbClr val="70706F"/>
                </a:solidFill>
              </a:rPr>
              <a:t> </a:t>
            </a:r>
            <a:r>
              <a:rPr lang="fr-FR" sz="1600" kern="0" dirty="0" err="1">
                <a:solidFill>
                  <a:srgbClr val="70706F"/>
                </a:solidFill>
              </a:rPr>
              <a:t>expatrié.e</a:t>
            </a:r>
            <a:endParaRPr lang="fr-FR" sz="1600" kern="0" dirty="0">
              <a:solidFill>
                <a:srgbClr val="70706F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24835" y="3195958"/>
            <a:ext cx="3943350" cy="1330325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FR" sz="1700" dirty="0">
                <a:solidFill>
                  <a:schemeClr val="accent2"/>
                </a:solidFill>
              </a:rPr>
              <a:t>Les mobilisations étudiantes </a:t>
            </a:r>
            <a:r>
              <a:rPr lang="fr-FR" sz="1200" dirty="0">
                <a:solidFill>
                  <a:schemeClr val="accent2"/>
                </a:solidFill>
              </a:rPr>
              <a:t>(cible étudiante) </a:t>
            </a:r>
            <a:r>
              <a:rPr lang="fr-FR" sz="1400" dirty="0">
                <a:solidFill>
                  <a:schemeClr val="accent2"/>
                </a:solidFill>
              </a:rPr>
              <a:t>:</a:t>
            </a:r>
          </a:p>
          <a:p>
            <a:pPr>
              <a:buClr>
                <a:schemeClr val="accent2"/>
              </a:buClr>
              <a:buFontTx/>
              <a:buChar char="-"/>
              <a:defRPr/>
            </a:pPr>
            <a:r>
              <a:rPr lang="fr-FR" sz="1600" dirty="0">
                <a:solidFill>
                  <a:srgbClr val="70706F"/>
                </a:solidFill>
              </a:rPr>
              <a:t>Des soirées de levées de fonds</a:t>
            </a:r>
          </a:p>
          <a:p>
            <a:pPr>
              <a:buClr>
                <a:schemeClr val="accent2"/>
              </a:buClr>
              <a:buFontTx/>
              <a:buChar char="-"/>
              <a:defRPr/>
            </a:pPr>
            <a:r>
              <a:rPr lang="fr-FR" sz="1600" dirty="0">
                <a:solidFill>
                  <a:srgbClr val="70706F"/>
                </a:solidFill>
              </a:rPr>
              <a:t>Des événement sportifs solidaires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292726" y="4719637"/>
            <a:ext cx="3407569" cy="1828193"/>
          </a:xfrm>
          <a:prstGeom prst="rect">
            <a:avLst/>
          </a:prstGeom>
          <a:noFill/>
          <a:ln>
            <a:solidFill>
              <a:srgbClr val="005FB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CC6600"/>
              </a:buClr>
              <a:defRPr/>
            </a:pPr>
            <a:r>
              <a:rPr lang="fr-FR" sz="1700" kern="0" dirty="0">
                <a:solidFill>
                  <a:srgbClr val="0070C0"/>
                </a:solidFill>
              </a:rPr>
              <a:t>Les partenariats entreprises </a:t>
            </a:r>
            <a:r>
              <a:rPr lang="fr-FR" sz="1500" kern="0" dirty="0">
                <a:solidFill>
                  <a:srgbClr val="0070C0"/>
                </a:solidFill>
              </a:rPr>
              <a:t>(cible entreprise) 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Produit-partage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Mécénat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Je </a:t>
            </a:r>
            <a:r>
              <a:rPr lang="fr-FR" sz="1600" kern="0" dirty="0" err="1">
                <a:solidFill>
                  <a:srgbClr val="70706F"/>
                </a:solidFill>
              </a:rPr>
              <a:t>Dej</a:t>
            </a:r>
            <a:r>
              <a:rPr lang="fr-FR" sz="1600" kern="0" dirty="0">
                <a:solidFill>
                  <a:srgbClr val="70706F"/>
                </a:solidFill>
              </a:rPr>
              <a:t> Je Donne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600" kern="0" dirty="0">
                <a:solidFill>
                  <a:srgbClr val="70706F"/>
                </a:solidFill>
              </a:rPr>
              <a:t>L’arrondi solidaire</a:t>
            </a:r>
          </a:p>
        </p:txBody>
      </p:sp>
    </p:spTree>
    <p:extLst>
      <p:ext uri="{BB962C8B-B14F-4D97-AF65-F5344CB8AC3E}">
        <p14:creationId xmlns:p14="http://schemas.microsoft.com/office/powerpoint/2010/main" val="230306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âimage contient peut-ÃªtreÂ : 4 personnes, personnes souriantes, foule et plein 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1662">
            <a:off x="192413" y="4250217"/>
            <a:ext cx="3499877" cy="2333251"/>
          </a:xfrm>
          <a:prstGeom prst="rect">
            <a:avLst/>
          </a:prstGeom>
        </p:spPr>
      </p:pic>
      <p:pic>
        <p:nvPicPr>
          <p:cNvPr id="1030" name="Picture 6" descr="Lâimage contient peut-ÃªtreÂ : 2 personnes, personnes debout, chaussures, ciel et plein a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886">
            <a:off x="5411106" y="4227672"/>
            <a:ext cx="3457723" cy="23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3176" t="16416" r="8097" b="6024"/>
          <a:stretch/>
        </p:blipFill>
        <p:spPr>
          <a:xfrm>
            <a:off x="3670413" y="4294117"/>
            <a:ext cx="1713171" cy="25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Le service des délégations : missions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8229600" cy="5283200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rgbClr val="70706F"/>
                </a:solidFill>
              </a:rPr>
              <a:t>Le Service Délégations est composé de 7 personnes : 1 responsable de service, 2 chargées des délégations, 1 chargée du développement de l’engagement, 1 chargé de l’implémentation des Volontaires en Service Civiques, 1 </a:t>
            </a:r>
            <a:r>
              <a:rPr lang="fr-FR" sz="1800" dirty="0" err="1">
                <a:solidFill>
                  <a:srgbClr val="70706F"/>
                </a:solidFill>
              </a:rPr>
              <a:t>alternant.e</a:t>
            </a:r>
            <a:r>
              <a:rPr lang="fr-FR" sz="1800" dirty="0">
                <a:solidFill>
                  <a:srgbClr val="70706F"/>
                </a:solidFill>
              </a:rPr>
              <a:t> et 1 stagiaire 6 mois par an.</a:t>
            </a:r>
          </a:p>
          <a:p>
            <a:pPr marL="0" indent="0" algn="just">
              <a:buNone/>
              <a:defRPr/>
            </a:pPr>
            <a:endParaRPr lang="fr-FR" sz="1800" dirty="0">
              <a:solidFill>
                <a:srgbClr val="00040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srgbClr val="005FB9"/>
                </a:solidFill>
              </a:rPr>
              <a:t>Les missions du Service Délégations :</a:t>
            </a:r>
          </a:p>
          <a:p>
            <a:pPr algn="just">
              <a:buFontTx/>
              <a:buChar char="-"/>
              <a:defRPr/>
            </a:pPr>
            <a:r>
              <a:rPr lang="fr-FR" sz="1800" dirty="0">
                <a:solidFill>
                  <a:srgbClr val="70706F"/>
                </a:solidFill>
              </a:rPr>
              <a:t>Soutenir les délégations dans l’organisation d’évènements en région (logistique, suivi budgétaire, communication, etc.)</a:t>
            </a:r>
          </a:p>
          <a:p>
            <a:pPr algn="just">
              <a:buFontTx/>
              <a:buChar char="-"/>
              <a:defRPr/>
            </a:pPr>
            <a:r>
              <a:rPr lang="fr-FR" sz="1800" dirty="0">
                <a:solidFill>
                  <a:srgbClr val="70706F"/>
                </a:solidFill>
              </a:rPr>
              <a:t>Animation du réseau des délégations : lien régulier, création d’outils pour aider les délégations</a:t>
            </a:r>
          </a:p>
          <a:p>
            <a:pPr algn="just">
              <a:buFontTx/>
              <a:buChar char="-"/>
              <a:defRPr/>
            </a:pPr>
            <a:r>
              <a:rPr lang="fr-FR" sz="1800" dirty="0">
                <a:solidFill>
                  <a:srgbClr val="70706F"/>
                </a:solidFill>
              </a:rPr>
              <a:t>Recrutement et formation des délégué.es et aide au recrutement des bénévoles pour étoffer chaque équipe</a:t>
            </a:r>
          </a:p>
          <a:p>
            <a:pPr algn="just">
              <a:buFontTx/>
              <a:buChar char="-"/>
              <a:defRPr/>
            </a:pPr>
            <a:r>
              <a:rPr lang="fr-FR" sz="1800" dirty="0">
                <a:solidFill>
                  <a:srgbClr val="70706F"/>
                </a:solidFill>
              </a:rPr>
              <a:t>Déplacements 1 à 2 fois par an dans chaque délégation pour participer aux réunions et/ou aider durant un évènement</a:t>
            </a:r>
          </a:p>
          <a:p>
            <a:pPr algn="just">
              <a:buFontTx/>
              <a:buChar char="-"/>
              <a:defRPr/>
            </a:pPr>
            <a:r>
              <a:rPr lang="fr-FR" sz="1800" dirty="0">
                <a:solidFill>
                  <a:srgbClr val="70706F"/>
                </a:solidFill>
              </a:rPr>
              <a:t>Suivi administratif et comptable des délégations</a:t>
            </a:r>
          </a:p>
          <a:p>
            <a:pPr algn="just">
              <a:buFontTx/>
              <a:buChar char="-"/>
              <a:defRPr/>
            </a:pPr>
            <a:r>
              <a:rPr lang="fr-FR" sz="1800" dirty="0">
                <a:solidFill>
                  <a:srgbClr val="70706F"/>
                </a:solidFill>
              </a:rPr>
              <a:t>Organisation de réunions annuelles au siège et de réunions régionales en France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FR" sz="1600" dirty="0">
                <a:solidFill>
                  <a:srgbClr val="70706F"/>
                </a:solidFill>
                <a:latin typeface="Calibri" panose="020F0502020204030204" pitchFamily="34" charset="0"/>
              </a:rPr>
              <a:t> </a:t>
            </a:r>
          </a:p>
          <a:p>
            <a:pPr algn="just">
              <a:buFontTx/>
              <a:buChar char="-"/>
              <a:defRPr/>
            </a:pPr>
            <a:endParaRPr lang="fr-FR" sz="1600" dirty="0"/>
          </a:p>
          <a:p>
            <a:pPr algn="just">
              <a:buFontTx/>
              <a:buChar char="-"/>
              <a:defRPr/>
            </a:pPr>
            <a:endParaRPr lang="fr-FR" sz="1600" dirty="0"/>
          </a:p>
          <a:p>
            <a:pPr>
              <a:defRPr/>
            </a:pPr>
            <a:endParaRPr lang="fr-FR" sz="1800" dirty="0"/>
          </a:p>
          <a:p>
            <a:pPr algn="just">
              <a:buFontTx/>
              <a:buChar char="-"/>
              <a:defRPr/>
            </a:pPr>
            <a:endParaRPr lang="fr-FR" sz="1600" dirty="0"/>
          </a:p>
          <a:p>
            <a:pPr>
              <a:buFontTx/>
              <a:buChar char="-"/>
              <a:defRPr/>
            </a:pPr>
            <a:endParaRPr lang="fr-FR" dirty="0"/>
          </a:p>
          <a:p>
            <a:pPr>
              <a:buFontTx/>
              <a:buChar char="-"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0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Pourquoi devenir bénévole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55613" y="1325563"/>
            <a:ext cx="8382000" cy="34559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dirty="0"/>
              <a:t>Vous avez des compétences en: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dirty="0"/>
              <a:t>Ou vous êtes tout simplement :</a:t>
            </a:r>
          </a:p>
        </p:txBody>
      </p:sp>
      <p:sp>
        <p:nvSpPr>
          <p:cNvPr id="6" name="Nuage 5"/>
          <p:cNvSpPr/>
          <p:nvPr/>
        </p:nvSpPr>
        <p:spPr bwMode="auto">
          <a:xfrm rot="20911997">
            <a:off x="519113" y="4908550"/>
            <a:ext cx="1408112" cy="792163"/>
          </a:xfrm>
          <a:prstGeom prst="cloud">
            <a:avLst/>
          </a:prstGeom>
          <a:solidFill>
            <a:srgbClr val="005FB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Solidaire</a:t>
            </a:r>
          </a:p>
        </p:txBody>
      </p:sp>
      <p:sp>
        <p:nvSpPr>
          <p:cNvPr id="7" name="Nuage 6"/>
          <p:cNvSpPr/>
          <p:nvPr/>
        </p:nvSpPr>
        <p:spPr bwMode="auto">
          <a:xfrm rot="899824">
            <a:off x="2256014" y="4881419"/>
            <a:ext cx="1409700" cy="792162"/>
          </a:xfrm>
          <a:prstGeom prst="cloud">
            <a:avLst/>
          </a:prstGeom>
          <a:solidFill>
            <a:srgbClr val="005FB9"/>
          </a:solidFill>
          <a:ln>
            <a:solidFill>
              <a:srgbClr val="005FB9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Investi</a:t>
            </a:r>
          </a:p>
        </p:txBody>
      </p:sp>
      <p:sp>
        <p:nvSpPr>
          <p:cNvPr id="8" name="Nuage 7"/>
          <p:cNvSpPr/>
          <p:nvPr/>
        </p:nvSpPr>
        <p:spPr bwMode="auto">
          <a:xfrm rot="21233858">
            <a:off x="1608138" y="5684838"/>
            <a:ext cx="1327150" cy="792162"/>
          </a:xfrm>
          <a:prstGeom prst="cloud">
            <a:avLst/>
          </a:prstGeom>
          <a:solidFill>
            <a:srgbClr val="005FB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fr-FR" dirty="0">
                <a:solidFill>
                  <a:srgbClr val="00040C"/>
                </a:solidFill>
                <a:latin typeface="Calibri" panose="020F0502020204030204" pitchFamily="34" charset="0"/>
              </a:rPr>
              <a:t>Créatif</a:t>
            </a:r>
          </a:p>
        </p:txBody>
      </p:sp>
      <p:sp>
        <p:nvSpPr>
          <p:cNvPr id="9" name="Nuage 8"/>
          <p:cNvSpPr/>
          <p:nvPr/>
        </p:nvSpPr>
        <p:spPr bwMode="auto">
          <a:xfrm rot="1349225">
            <a:off x="3429000" y="5529263"/>
            <a:ext cx="1328738" cy="792162"/>
          </a:xfrm>
          <a:prstGeom prst="cloud">
            <a:avLst/>
          </a:prstGeom>
          <a:solidFill>
            <a:srgbClr val="005FB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Motivé</a:t>
            </a:r>
          </a:p>
        </p:txBody>
      </p:sp>
      <p:sp>
        <p:nvSpPr>
          <p:cNvPr id="11" name="Nuage 10"/>
          <p:cNvSpPr/>
          <p:nvPr/>
        </p:nvSpPr>
        <p:spPr bwMode="auto">
          <a:xfrm rot="422387">
            <a:off x="5187950" y="5308600"/>
            <a:ext cx="1331913" cy="725488"/>
          </a:xfrm>
          <a:prstGeom prst="cloud">
            <a:avLst/>
          </a:prstGeom>
          <a:solidFill>
            <a:srgbClr val="005FB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Connecté</a:t>
            </a:r>
          </a:p>
        </p:txBody>
      </p:sp>
      <p:sp>
        <p:nvSpPr>
          <p:cNvPr id="12" name="Nuage 11"/>
          <p:cNvSpPr/>
          <p:nvPr/>
        </p:nvSpPr>
        <p:spPr bwMode="auto">
          <a:xfrm rot="20816641">
            <a:off x="4001218" y="4408222"/>
            <a:ext cx="1671486" cy="945772"/>
          </a:xfrm>
          <a:prstGeom prst="cloud">
            <a:avLst/>
          </a:prstGeom>
          <a:solidFill>
            <a:srgbClr val="005FB9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fr-FR" sz="2200" dirty="0">
                <a:solidFill>
                  <a:srgbClr val="000000"/>
                </a:solidFill>
                <a:latin typeface="Calibri" panose="020F0502020204030204" pitchFamily="34" charset="0"/>
              </a:rPr>
              <a:t>Disponible</a:t>
            </a:r>
          </a:p>
          <a:p>
            <a:pPr>
              <a:defRPr/>
            </a:pPr>
            <a:endParaRPr lang="fr-FR" sz="2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Nuage 12"/>
          <p:cNvSpPr/>
          <p:nvPr/>
        </p:nvSpPr>
        <p:spPr bwMode="auto">
          <a:xfrm rot="349388">
            <a:off x="584200" y="1831975"/>
            <a:ext cx="1368425" cy="865188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Com</a:t>
            </a:r>
          </a:p>
        </p:txBody>
      </p:sp>
      <p:sp>
        <p:nvSpPr>
          <p:cNvPr id="14" name="Nuage 13"/>
          <p:cNvSpPr/>
          <p:nvPr/>
        </p:nvSpPr>
        <p:spPr bwMode="auto">
          <a:xfrm rot="20970914">
            <a:off x="2505075" y="1800225"/>
            <a:ext cx="1368425" cy="86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RH</a:t>
            </a:r>
          </a:p>
        </p:txBody>
      </p:sp>
      <p:sp>
        <p:nvSpPr>
          <p:cNvPr id="15" name="Nuage 14"/>
          <p:cNvSpPr/>
          <p:nvPr/>
        </p:nvSpPr>
        <p:spPr bwMode="auto">
          <a:xfrm rot="20199164">
            <a:off x="347567" y="3004284"/>
            <a:ext cx="1232569" cy="1006421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Partenariats</a:t>
            </a:r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Nuage 15"/>
          <p:cNvSpPr/>
          <p:nvPr/>
        </p:nvSpPr>
        <p:spPr bwMode="auto">
          <a:xfrm rot="357276">
            <a:off x="3400425" y="2574925"/>
            <a:ext cx="1368425" cy="865188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Gestion de</a:t>
            </a:r>
          </a:p>
          <a:p>
            <a:pPr>
              <a:defRPr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projets</a:t>
            </a:r>
          </a:p>
        </p:txBody>
      </p:sp>
      <p:sp>
        <p:nvSpPr>
          <p:cNvPr id="17" name="Nuage 16"/>
          <p:cNvSpPr/>
          <p:nvPr/>
        </p:nvSpPr>
        <p:spPr bwMode="auto">
          <a:xfrm rot="21389968">
            <a:off x="1754188" y="3257550"/>
            <a:ext cx="1368425" cy="863600"/>
          </a:xfrm>
          <a:prstGeom prst="cloud">
            <a:avLst/>
          </a:prstGeom>
          <a:solidFill>
            <a:srgbClr val="52AE3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Web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9039" r="7778" b="10595"/>
          <a:stretch/>
        </p:blipFill>
        <p:spPr>
          <a:xfrm>
            <a:off x="4836961" y="1751207"/>
            <a:ext cx="4274802" cy="24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5127"/>
            <a:ext cx="8229600" cy="1108073"/>
          </a:xfrm>
        </p:spPr>
        <p:txBody>
          <a:bodyPr/>
          <a:lstStyle/>
          <a:p>
            <a:r>
              <a:rPr lang="fr-FR" sz="3700" dirty="0"/>
              <a:t>Quel est le rôle du bénévole</a:t>
            </a:r>
          </a:p>
        </p:txBody>
      </p:sp>
      <p:sp>
        <p:nvSpPr>
          <p:cNvPr id="6" name="Flèche droite 6"/>
          <p:cNvSpPr>
            <a:spLocks noChangeArrowheads="1"/>
          </p:cNvSpPr>
          <p:nvPr/>
        </p:nvSpPr>
        <p:spPr bwMode="auto">
          <a:xfrm>
            <a:off x="900113" y="1773238"/>
            <a:ext cx="358775" cy="215900"/>
          </a:xfrm>
          <a:prstGeom prst="rightArrow">
            <a:avLst>
              <a:gd name="adj1" fmla="val 50000"/>
              <a:gd name="adj2" fmla="val 49876"/>
            </a:avLst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rgbClr val="99CC00"/>
              </a:buClr>
              <a:buFont typeface="Wingdings" panose="05000000000000000000" pitchFamily="2" charset="2"/>
              <a:buChar char="§"/>
              <a:defRPr sz="2500">
                <a:solidFill>
                  <a:srgbClr val="00000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CC00"/>
              </a:buClr>
              <a:buChar char="•"/>
              <a:defRPr sz="24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CC00"/>
              </a:buClr>
              <a:buChar char="—"/>
              <a:defRPr sz="20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CC00"/>
              </a:buClr>
              <a:buChar char="·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Flèche droite 8"/>
          <p:cNvSpPr>
            <a:spLocks noChangeArrowheads="1"/>
          </p:cNvSpPr>
          <p:nvPr/>
        </p:nvSpPr>
        <p:spPr bwMode="auto">
          <a:xfrm>
            <a:off x="900113" y="2349500"/>
            <a:ext cx="323850" cy="215900"/>
          </a:xfrm>
          <a:prstGeom prst="rightArrow">
            <a:avLst>
              <a:gd name="adj1" fmla="val 50000"/>
              <a:gd name="adj2" fmla="val 49819"/>
            </a:avLst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rgbClr val="99CC00"/>
              </a:buClr>
              <a:buFont typeface="Wingdings" panose="05000000000000000000" pitchFamily="2" charset="2"/>
              <a:buChar char="§"/>
              <a:defRPr sz="2500">
                <a:solidFill>
                  <a:srgbClr val="00000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CC00"/>
              </a:buClr>
              <a:buChar char="•"/>
              <a:defRPr sz="24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CC00"/>
              </a:buClr>
              <a:buChar char="—"/>
              <a:defRPr sz="20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CC00"/>
              </a:buClr>
              <a:buChar char="·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lèche droite 8"/>
          <p:cNvSpPr>
            <a:spLocks noChangeArrowheads="1"/>
          </p:cNvSpPr>
          <p:nvPr/>
        </p:nvSpPr>
        <p:spPr bwMode="auto">
          <a:xfrm>
            <a:off x="925513" y="2708275"/>
            <a:ext cx="333375" cy="215900"/>
          </a:xfrm>
          <a:prstGeom prst="rightArrow">
            <a:avLst>
              <a:gd name="adj1" fmla="val 50000"/>
              <a:gd name="adj2" fmla="val 49919"/>
            </a:avLst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rgbClr val="99CC00"/>
              </a:buClr>
              <a:buFont typeface="Wingdings" panose="05000000000000000000" pitchFamily="2" charset="2"/>
              <a:buChar char="§"/>
              <a:defRPr sz="2500">
                <a:solidFill>
                  <a:srgbClr val="00000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CC00"/>
              </a:buClr>
              <a:buChar char="•"/>
              <a:defRPr sz="24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CC00"/>
              </a:buClr>
              <a:buChar char="—"/>
              <a:defRPr sz="20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CC00"/>
              </a:buClr>
              <a:buChar char="·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T:\SIEGE\Communication et Developpement\Delegations\Operations_Activités en DELs\1. ACTIVITES DELEGATIONS\2016\Annecy\Paquier\2- Bilan\Photos\IMG_5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79863"/>
            <a:ext cx="2952750" cy="221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011863" y="6211888"/>
            <a:ext cx="2089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99CC00"/>
              </a:buClr>
              <a:buFont typeface="Wingdings" panose="05000000000000000000" pitchFamily="2" charset="2"/>
              <a:buChar char="§"/>
              <a:defRPr sz="2500">
                <a:solidFill>
                  <a:srgbClr val="00000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CC00"/>
              </a:buClr>
              <a:buChar char="•"/>
              <a:defRPr sz="24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CC00"/>
              </a:buClr>
              <a:buChar char="—"/>
              <a:defRPr sz="20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CC00"/>
              </a:buClr>
              <a:buChar char="·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i="1" dirty="0">
                <a:solidFill>
                  <a:schemeClr val="tx1"/>
                </a:solidFill>
                <a:latin typeface="Calibri" panose="020F0502020204030204" pitchFamily="34" charset="0"/>
              </a:rPr>
              <a:t>Course du </a:t>
            </a:r>
            <a:r>
              <a:rPr lang="fr-FR" altLang="fr-FR" sz="12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Pâquier</a:t>
            </a:r>
            <a:r>
              <a:rPr lang="fr-FR" altLang="fr-FR" sz="1200" i="1" dirty="0">
                <a:solidFill>
                  <a:schemeClr val="tx1"/>
                </a:solidFill>
                <a:latin typeface="Calibri" panose="020F0502020204030204" pitchFamily="34" charset="0"/>
              </a:rPr>
              <a:t> - Annecy</a:t>
            </a:r>
          </a:p>
        </p:txBody>
      </p:sp>
      <p:pic>
        <p:nvPicPr>
          <p:cNvPr id="11" name="Picture 11" descr="T:\SIEGE\Communication et Developpement\Delegations\Operations_Activités en DELs\Journées Mondiales\JME\JME 2016\Retombées &amp; photos\Paris\FullSizeRender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3933825"/>
            <a:ext cx="3097212" cy="2322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2"/>
          <p:cNvSpPr txBox="1">
            <a:spLocks noChangeArrowheads="1"/>
          </p:cNvSpPr>
          <p:nvPr/>
        </p:nvSpPr>
        <p:spPr bwMode="auto">
          <a:xfrm>
            <a:off x="1225550" y="6256338"/>
            <a:ext cx="2663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99CC00"/>
              </a:buClr>
              <a:buFont typeface="Wingdings" panose="05000000000000000000" pitchFamily="2" charset="2"/>
              <a:buChar char="§"/>
              <a:defRPr sz="2500">
                <a:solidFill>
                  <a:srgbClr val="00000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CC00"/>
              </a:buClr>
              <a:buChar char="•"/>
              <a:defRPr sz="24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CC00"/>
              </a:buClr>
              <a:buChar char="—"/>
              <a:defRPr sz="20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CC00"/>
              </a:buClr>
              <a:buChar char="·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Char char="­"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i="1" dirty="0">
                <a:solidFill>
                  <a:schemeClr val="tx1"/>
                </a:solidFill>
                <a:latin typeface="Calibri" panose="020F0502020204030204" pitchFamily="34" charset="0"/>
              </a:rPr>
              <a:t>Journée Mondiale de l’Eau 2016 - Paris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92163" y="1268413"/>
            <a:ext cx="6948487" cy="2160587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fr-FR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258888" y="1006476"/>
            <a:ext cx="6605588" cy="5043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fr-FR" altLang="fr-FR" sz="1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b="1" dirty="0">
                <a:solidFill>
                  <a:srgbClr val="0070C0"/>
                </a:solidFill>
              </a:rPr>
              <a:t>En tant que bénévole, vous pouvez 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dirty="0"/>
              <a:t>Monter un évènement en fonction de vos envies, de vos compétences, de votre réseau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dirty="0"/>
              <a:t>Participer aux évènements organisés par les délégations ACF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dirty="0"/>
              <a:t>Participer à la vie de la délégation et de l’association : réunions mensuelles, projets d’équipe, devenir adhérent à l’association…	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1800" i="1" dirty="0">
                <a:latin typeface="Calibri" panose="020F0502020204030204" pitchFamily="34" charset="0"/>
              </a:rPr>
              <a:t>			</a:t>
            </a: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17335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200" dirty="0"/>
              <a:t>Comment valoriser votre expérience bénévole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727200"/>
            <a:ext cx="3236913" cy="213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9545" y="1276439"/>
            <a:ext cx="5100222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sz="2000" kern="0" dirty="0">
                <a:solidFill>
                  <a:srgbClr val="005FB9"/>
                </a:solidFill>
              </a:rPr>
              <a:t>Etre bénévole vous permet de :</a:t>
            </a:r>
          </a:p>
          <a:p>
            <a:pPr eaLnBrk="0" hangingPunct="0">
              <a:spcBef>
                <a:spcPct val="20000"/>
              </a:spcBef>
              <a:buClr>
                <a:srgbClr val="99CC00"/>
              </a:buClr>
              <a:defRPr/>
            </a:pPr>
            <a:endParaRPr lang="fr-FR" sz="2000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400" kern="0" dirty="0">
                <a:solidFill>
                  <a:srgbClr val="70706F"/>
                </a:solidFill>
              </a:rPr>
              <a:t>Découvrir le fonctionnement d’une association reconnue, intégrer un réseau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endParaRPr lang="fr-FR" sz="1400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400" kern="0" dirty="0">
                <a:solidFill>
                  <a:srgbClr val="70706F"/>
                </a:solidFill>
              </a:rPr>
              <a:t>Avoir accès à des témoignages de retour de mission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endParaRPr lang="fr-FR" sz="1400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400" kern="0" dirty="0">
                <a:solidFill>
                  <a:srgbClr val="70706F"/>
                </a:solidFill>
              </a:rPr>
              <a:t>Participer à la vie associative d’Action contre la Faim : assister aux réunions annuelles et aux réunions régionales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endParaRPr lang="fr-FR" sz="1400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400" kern="0" dirty="0">
                <a:solidFill>
                  <a:srgbClr val="70706F"/>
                </a:solidFill>
              </a:rPr>
              <a:t>Valoriser et développer vos compétences et votre réseau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endParaRPr lang="fr-FR" sz="1400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400" kern="0" dirty="0">
                <a:solidFill>
                  <a:srgbClr val="70706F"/>
                </a:solidFill>
              </a:rPr>
              <a:t>Soutenir le mandat et les missions d’ACF auprès du grand public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endParaRPr lang="fr-FR" sz="1400" kern="0" dirty="0">
              <a:solidFill>
                <a:srgbClr val="70706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99CC00"/>
              </a:buClr>
              <a:buFontTx/>
              <a:buChar char="-"/>
              <a:defRPr/>
            </a:pPr>
            <a:r>
              <a:rPr lang="fr-FR" sz="1400" kern="0" dirty="0">
                <a:solidFill>
                  <a:srgbClr val="70706F"/>
                </a:solidFill>
              </a:rPr>
              <a:t>Etre un acteur de la solidarité internationale</a:t>
            </a:r>
          </a:p>
        </p:txBody>
      </p:sp>
    </p:spTree>
    <p:extLst>
      <p:ext uri="{BB962C8B-B14F-4D97-AF65-F5344CB8AC3E}">
        <p14:creationId xmlns:p14="http://schemas.microsoft.com/office/powerpoint/2010/main" val="4200850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ejo\Desktop\PHOTOS PREZ COMDEV\Marché des continents Chamb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75" y="840510"/>
            <a:ext cx="3262749" cy="24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6600" t="12080" r="16812" b="748"/>
          <a:stretch/>
        </p:blipFill>
        <p:spPr>
          <a:xfrm>
            <a:off x="5563891" y="3983065"/>
            <a:ext cx="3177153" cy="27122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1732" r="18815" b="180"/>
          <a:stretch/>
        </p:blipFill>
        <p:spPr>
          <a:xfrm>
            <a:off x="635431" y="3983065"/>
            <a:ext cx="3425126" cy="2392968"/>
          </a:xfrm>
          <a:prstGeom prst="rect">
            <a:avLst/>
          </a:prstGeom>
        </p:spPr>
      </p:pic>
      <p:pic>
        <p:nvPicPr>
          <p:cNvPr id="10" name="Image 9" descr="/Volumes/USB CLARA/NL/photo JME/JME Rhôn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5" y="454984"/>
            <a:ext cx="5350610" cy="3218115"/>
          </a:xfrm>
          <a:prstGeom prst="rect">
            <a:avLst/>
          </a:prstGeom>
          <a:noFill/>
          <a:ln>
            <a:solidFill>
              <a:srgbClr val="52AE32"/>
            </a:solidFill>
          </a:ln>
        </p:spPr>
      </p:pic>
    </p:spTree>
    <p:extLst>
      <p:ext uri="{BB962C8B-B14F-4D97-AF65-F5344CB8AC3E}">
        <p14:creationId xmlns:p14="http://schemas.microsoft.com/office/powerpoint/2010/main" val="3940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184366" y="235131"/>
            <a:ext cx="6992982" cy="687978"/>
          </a:xfrm>
        </p:spPr>
        <p:txBody>
          <a:bodyPr/>
          <a:lstStyle/>
          <a:p>
            <a:r>
              <a:rPr lang="fr-FR" dirty="0"/>
              <a:t>VOS QUESTIONS</a:t>
            </a:r>
          </a:p>
        </p:txBody>
      </p:sp>
      <p:pic>
        <p:nvPicPr>
          <p:cNvPr id="2" name="Image 2" descr="Une image contenant personne, extérieur, terrain, arbre&#10;&#10;Description générée avec un niveau de confiance très élevé">
            <a:extLst>
              <a:ext uri="{FF2B5EF4-FFF2-40B4-BE49-F238E27FC236}">
                <a16:creationId xmlns:a16="http://schemas.microsoft.com/office/drawing/2014/main" id="{32D79594-CAE0-4A90-835F-9423A05E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3" y="1136900"/>
            <a:ext cx="7358331" cy="405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37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9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162033-38E9-47D0-8348-A6E69CC815EC}"/>
              </a:ext>
            </a:extLst>
          </p:cNvPr>
          <p:cNvSpPr txBox="1"/>
          <p:nvPr/>
        </p:nvSpPr>
        <p:spPr>
          <a:xfrm>
            <a:off x="501588" y="305068"/>
            <a:ext cx="831837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effectLst/>
                <a:latin typeface="+mj-lt"/>
                <a:ea typeface="Times New Roman" panose="02020603050405020304" pitchFamily="18" charset="0"/>
              </a:rPr>
              <a:t>Action contre la Faim : </a:t>
            </a:r>
          </a:p>
          <a:p>
            <a:pPr algn="ctr"/>
            <a:r>
              <a:rPr lang="fr-FR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Près de 811 millions de personnes souffrent de la faim dans le monde. Nous menons le combat contre ce fléau.</a:t>
            </a:r>
          </a:p>
          <a:p>
            <a:endParaRPr lang="fr-FR" sz="1600" b="1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fr-FR" sz="1600" b="1" dirty="0">
                <a:latin typeface="+mj-lt"/>
                <a:ea typeface="Times New Roman" panose="02020603050405020304" pitchFamily="18" charset="0"/>
              </a:rPr>
              <a:t>A</a:t>
            </a:r>
            <a:r>
              <a:rPr lang="fr-FR" sz="1600" b="1" dirty="0">
                <a:effectLst/>
                <a:latin typeface="+mj-lt"/>
                <a:ea typeface="Times New Roman" panose="02020603050405020304" pitchFamily="18" charset="0"/>
              </a:rPr>
              <a:t>ssociation humanitaire française </a:t>
            </a:r>
            <a:r>
              <a:rPr lang="fr-FR" sz="1600" dirty="0">
                <a:latin typeface="+mj-lt"/>
                <a:ea typeface="Times New Roman" panose="02020603050405020304" pitchFamily="18" charset="0"/>
              </a:rPr>
              <a:t>c</a:t>
            </a:r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réée en 1979, (association loi 1901), c’est une organisation non-gouvernementale de solidarité internationale (ONG) </a:t>
            </a:r>
            <a:r>
              <a:rPr lang="fr-FR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Reconnue d’utilité publique, la priorité d’ACF est d’agir concrètement sur le terrain et témoigner sur le sort des populations que nous soutenons.</a:t>
            </a:r>
          </a:p>
          <a:p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  </a:t>
            </a:r>
          </a:p>
          <a:p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Depuis 2019, ACF est </a:t>
            </a:r>
            <a:r>
              <a:rPr lang="fr-FR" sz="1600" b="1" dirty="0">
                <a:effectLst/>
                <a:latin typeface="+mj-lt"/>
                <a:ea typeface="Times New Roman" panose="02020603050405020304" pitchFamily="18" charset="0"/>
              </a:rPr>
              <a:t>membre d’Alliance Urgences  </a:t>
            </a:r>
            <a:r>
              <a:rPr lang="fr-FR" sz="160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collectif de 6 ONG) dont l’objectif est de créer un élan de solidarité nationale autour d’une urgence humanitaire bien définie</a:t>
            </a:r>
          </a:p>
          <a:p>
            <a:r>
              <a:rPr lang="fr-FR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Structurée en réseau international</a:t>
            </a:r>
            <a:r>
              <a:rPr lang="fr-FR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ACF mène une réponse coordonnée, dans près de 50 pays.</a:t>
            </a:r>
          </a:p>
          <a:p>
            <a:endParaRPr lang="fr-FR" sz="1600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fr-FR" sz="1600" b="1" dirty="0">
                <a:latin typeface="+mj-lt"/>
                <a:ea typeface="Times New Roman" panose="02020603050405020304" pitchFamily="18" charset="0"/>
              </a:rPr>
              <a:t>La</a:t>
            </a:r>
            <a:r>
              <a:rPr lang="fr-FR" sz="1600" b="1" dirty="0">
                <a:effectLst/>
                <a:latin typeface="+mj-lt"/>
                <a:ea typeface="Times New Roman" panose="02020603050405020304" pitchFamily="18" charset="0"/>
              </a:rPr>
              <a:t> mission d’ACF est ainsi de sauver des vies en éliminant la faim </a:t>
            </a:r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par la prévention, la détection et le traitement de la sous-nutrition, en particulier pendant et après les situations d’urgence liées aux conflits et aux catastrophes naturelles. </a:t>
            </a:r>
          </a:p>
          <a:p>
            <a:endParaRPr lang="fr-FR" sz="1600" dirty="0">
              <a:latin typeface="+mj-lt"/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5875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420541" y="1359931"/>
            <a:ext cx="8443812" cy="519187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515558" y="1862380"/>
            <a:ext cx="3693110" cy="701674"/>
          </a:xfrm>
        </p:spPr>
        <p:txBody>
          <a:bodyPr/>
          <a:lstStyle/>
          <a:p>
            <a:r>
              <a:rPr lang="fr-FR" sz="2400" b="1" dirty="0"/>
              <a:t>ZONES D’INTERVENTION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9401D2-6EB6-4D9C-845D-A8907BB8C2FD}"/>
              </a:ext>
            </a:extLst>
          </p:cNvPr>
          <p:cNvSpPr txBox="1"/>
          <p:nvPr/>
        </p:nvSpPr>
        <p:spPr>
          <a:xfrm>
            <a:off x="497150" y="159602"/>
            <a:ext cx="8367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  <a:ea typeface="Times New Roman" panose="02020603050405020304" pitchFamily="18" charset="0"/>
              </a:rPr>
              <a:t>ACF vient en aide </a:t>
            </a: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</a:rPr>
              <a:t>à près de 20 millions de personnes dans le monde chaque année </a:t>
            </a:r>
            <a:r>
              <a:rPr lang="fr-FR" sz="1800" dirty="0">
                <a:effectLst/>
                <a:latin typeface="+mj-lt"/>
                <a:ea typeface="Times New Roman" panose="02020603050405020304" pitchFamily="18" charset="0"/>
              </a:rPr>
              <a:t>principalement en Asie, en Amérique du Sud, en Afrique mais aussi en Europe.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982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57199" y="1943100"/>
            <a:ext cx="8491491" cy="46863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endParaRPr lang="fr-FR" altLang="fr-FR" sz="2000" b="1" dirty="0">
              <a:solidFill>
                <a:srgbClr val="0033CC"/>
              </a:solidFill>
              <a:latin typeface="+mj-lt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IND</a:t>
            </a:r>
            <a:r>
              <a:rPr lang="en-US" altLang="fr-FR" sz="2000" dirty="0">
                <a:solidFill>
                  <a:schemeClr val="tx1"/>
                </a:solidFill>
                <a:latin typeface="+mj-lt"/>
              </a:rPr>
              <a:t>É</a:t>
            </a: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PENDANCE </a:t>
            </a:r>
            <a:r>
              <a:rPr lang="fr-FR" altLang="fr-FR" sz="1800" dirty="0">
                <a:latin typeface="+mj-lt"/>
              </a:rPr>
              <a:t>Morale, financière et politique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2000" dirty="0">
                <a:latin typeface="+mj-lt"/>
              </a:rPr>
              <a:t> 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NEUTRALIT</a:t>
            </a:r>
            <a:r>
              <a:rPr lang="en-US" altLang="fr-FR" sz="2000" dirty="0">
                <a:solidFill>
                  <a:schemeClr val="tx1"/>
                </a:solidFill>
                <a:latin typeface="+mj-lt"/>
              </a:rPr>
              <a:t>É</a:t>
            </a: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altLang="fr-FR" sz="1800" dirty="0">
                <a:latin typeface="+mj-lt"/>
              </a:rPr>
              <a:t>Une victime est une victime</a:t>
            </a:r>
            <a:endParaRPr lang="fr-FR" altLang="fr-FR" sz="2000" dirty="0">
              <a:latin typeface="+mj-lt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fr-FR" altLang="fr-FR" sz="2000" dirty="0">
              <a:latin typeface="+mj-lt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1800" dirty="0">
                <a:solidFill>
                  <a:schemeClr val="tx1"/>
                </a:solidFill>
                <a:latin typeface="+mj-lt"/>
              </a:rPr>
              <a:t>NON DISCRIMINATION  </a:t>
            </a:r>
            <a:r>
              <a:rPr lang="fr-FR" altLang="fr-FR" sz="1800" dirty="0">
                <a:latin typeface="+mj-lt"/>
              </a:rPr>
              <a:t>Sexe, race, ethnicité, religion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fr-FR" altLang="fr-FR" sz="2000" dirty="0">
              <a:latin typeface="+mj-lt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ACC</a:t>
            </a:r>
            <a:r>
              <a:rPr lang="en-US" altLang="fr-FR" sz="2000" dirty="0">
                <a:solidFill>
                  <a:schemeClr val="tx1"/>
                </a:solidFill>
                <a:latin typeface="+mj-lt"/>
              </a:rPr>
              <a:t>È</a:t>
            </a: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S LIBRE ET DIRECT AUX VICTIMES </a:t>
            </a:r>
            <a:r>
              <a:rPr lang="fr-FR" altLang="fr-FR" sz="1800" dirty="0">
                <a:latin typeface="+mj-lt"/>
              </a:rPr>
              <a:t>Contrôle direct des programmes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fr-FR" altLang="fr-FR" sz="2000" dirty="0">
              <a:latin typeface="+mj-lt"/>
              <a:sym typeface="Wingdings" pitchFamily="2" charset="2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PROFESSIONNALISME</a:t>
            </a:r>
            <a:r>
              <a:rPr lang="fr-FR" altLang="fr-FR" sz="2000" b="1" dirty="0">
                <a:latin typeface="+mj-lt"/>
              </a:rPr>
              <a:t> </a:t>
            </a:r>
            <a:r>
              <a:rPr lang="fr-FR" altLang="fr-FR" sz="1800" dirty="0">
                <a:latin typeface="+mj-lt"/>
              </a:rPr>
              <a:t>Efficacité et capitalisation d’expérience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fr-FR" altLang="fr-FR" sz="2000" dirty="0">
              <a:latin typeface="+mj-lt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TRANSPARENCE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1800" dirty="0">
                <a:latin typeface="+mj-lt"/>
              </a:rPr>
              <a:t>Vis-à-vis des bénéficiaires, des donateurs, des bailleurs et des autorités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5536"/>
            <a:ext cx="8229600" cy="1635711"/>
          </a:xfrm>
        </p:spPr>
        <p:txBody>
          <a:bodyPr/>
          <a:lstStyle/>
          <a:p>
            <a:pPr algn="ctr"/>
            <a:r>
              <a:rPr lang="fr-FR" sz="2400" b="1" dirty="0"/>
              <a:t>MANDAT ET VALEURS</a:t>
            </a:r>
            <a:br>
              <a:rPr lang="fr-FR" sz="2400" b="1" dirty="0"/>
            </a:br>
            <a:r>
              <a:rPr lang="fr-FR" sz="2400" b="1" dirty="0">
                <a:solidFill>
                  <a:schemeClr val="tx1"/>
                </a:solidFill>
                <a:latin typeface="+mj-lt"/>
              </a:rPr>
              <a:t>LUTTER CONTRE LA FAIM DANS LE MONDE DE FACON DURABLE ET EFFICACE</a:t>
            </a:r>
            <a:br>
              <a:rPr lang="fr-FR" sz="2400" b="1" dirty="0">
                <a:solidFill>
                  <a:schemeClr val="tx1"/>
                </a:solidFill>
                <a:latin typeface="+mj-lt"/>
              </a:rPr>
            </a:b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79781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8523" y="593222"/>
            <a:ext cx="8686801" cy="646332"/>
          </a:xfrm>
        </p:spPr>
        <p:txBody>
          <a:bodyPr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Nos domaines d’intervention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382"/>
            <a:ext cx="843903" cy="5866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63510"/>
            <a:ext cx="896495" cy="8964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3" y="4349167"/>
            <a:ext cx="826883" cy="7596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1" y="5863408"/>
            <a:ext cx="774352" cy="7743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48" y="2012386"/>
            <a:ext cx="868305" cy="86830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02665"/>
            <a:ext cx="791952" cy="79195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70874"/>
            <a:ext cx="883308" cy="88330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45020" y="1981949"/>
            <a:ext cx="204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NUTRITION ET SANTÉ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45020" y="2880691"/>
            <a:ext cx="239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SÉCURITÉ ALIMENTAIRE ET DES MOYENS D’EXISTENCE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452073" y="4295544"/>
            <a:ext cx="266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SANTÉ MENTALE ET PRATIQUE DE SOINS INFANTILES, GENRE ET PROTECTION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452073" y="5714430"/>
            <a:ext cx="2331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EAU, ASSAINISSEMENT ET HYGIÈNE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613103" y="2166023"/>
            <a:ext cx="173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PLAIDOYER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613103" y="3296189"/>
            <a:ext cx="171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RECHERCHE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613102" y="4081020"/>
            <a:ext cx="2017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GESTION DES RISQUES ET DES DÉSASTRES</a:t>
            </a:r>
          </a:p>
        </p:txBody>
      </p:sp>
    </p:spTree>
    <p:extLst>
      <p:ext uri="{BB962C8B-B14F-4D97-AF65-F5344CB8AC3E}">
        <p14:creationId xmlns:p14="http://schemas.microsoft.com/office/powerpoint/2010/main" val="387262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altLang="fr-FR" sz="2400" dirty="0"/>
              <a:t>La malnutrition en quelques chiffres…</a:t>
            </a:r>
            <a:endParaRPr lang="fr-FR" sz="2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483326" y="1248592"/>
            <a:ext cx="8229600" cy="4655820"/>
          </a:xfrm>
        </p:spPr>
        <p:txBody>
          <a:bodyPr anchor="t"/>
          <a:lstStyle/>
          <a:p>
            <a:pPr marL="171450" indent="-171450">
              <a:buFont typeface="Arial" charset="0"/>
              <a:buChar char="•"/>
            </a:pPr>
            <a:endParaRPr lang="fr-FR" altLang="fr-FR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 </a:t>
            </a:r>
            <a:r>
              <a:rPr lang="fr-FR" sz="3200" b="1" dirty="0">
                <a:solidFill>
                  <a:srgbClr val="005FB9"/>
                </a:solidFill>
                <a:latin typeface="+mj-lt"/>
              </a:rPr>
              <a:t>821 </a:t>
            </a:r>
            <a:r>
              <a:rPr lang="fr-FR" sz="2000" dirty="0">
                <a:solidFill>
                  <a:srgbClr val="005FB9"/>
                </a:solidFill>
                <a:latin typeface="+mj-lt"/>
              </a:rPr>
              <a:t>millions</a:t>
            </a:r>
            <a:r>
              <a:rPr lang="fr-FR" sz="2000" dirty="0">
                <a:latin typeface="+mj-lt"/>
              </a:rPr>
              <a:t> </a:t>
            </a:r>
            <a:r>
              <a:rPr lang="fr-FR" sz="1800" dirty="0">
                <a:latin typeface="+mj-lt"/>
              </a:rPr>
              <a:t>de personnes </a:t>
            </a:r>
            <a:r>
              <a:rPr lang="fr-FR" sz="1800" dirty="0">
                <a:solidFill>
                  <a:srgbClr val="005FB9"/>
                </a:solidFill>
                <a:latin typeface="+mj-lt"/>
              </a:rPr>
              <a:t>souffrent</a:t>
            </a:r>
            <a:r>
              <a:rPr lang="fr-FR" sz="1800" dirty="0">
                <a:latin typeface="+mj-lt"/>
              </a:rPr>
              <a:t> </a:t>
            </a:r>
            <a:r>
              <a:rPr lang="fr-FR" sz="1800" dirty="0">
                <a:solidFill>
                  <a:srgbClr val="005FB9"/>
                </a:solidFill>
                <a:latin typeface="+mj-lt"/>
              </a:rPr>
              <a:t>de la faim </a:t>
            </a:r>
            <a:r>
              <a:rPr lang="fr-FR" sz="1800" dirty="0">
                <a:latin typeface="+mj-lt"/>
              </a:rPr>
              <a:t>dans le monde soit </a:t>
            </a:r>
            <a:r>
              <a:rPr lang="fr-FR" sz="3200" b="1" dirty="0">
                <a:solidFill>
                  <a:srgbClr val="005FB9"/>
                </a:solidFill>
                <a:latin typeface="+mj-lt"/>
              </a:rPr>
              <a:t>1</a:t>
            </a:r>
            <a:r>
              <a:rPr lang="fr-FR" sz="1800" dirty="0">
                <a:latin typeface="+mj-lt"/>
              </a:rPr>
              <a:t> personne sur </a:t>
            </a:r>
            <a:r>
              <a:rPr lang="fr-FR" sz="3200" b="1" dirty="0">
                <a:solidFill>
                  <a:srgbClr val="005FB9"/>
                </a:solidFill>
                <a:latin typeface="+mj-lt"/>
              </a:rPr>
              <a:t>9</a:t>
            </a:r>
            <a:r>
              <a:rPr lang="fr-FR" sz="1800" dirty="0">
                <a:latin typeface="+mj-lt"/>
              </a:rPr>
              <a:t>. </a:t>
            </a:r>
            <a:endParaRPr lang="fr-FR" altLang="fr-FR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+mj-lt"/>
              </a:rPr>
              <a:t>Environ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3200" b="1" dirty="0">
                <a:solidFill>
                  <a:srgbClr val="005FB9"/>
                </a:solidFill>
                <a:latin typeface="+mj-lt"/>
              </a:rPr>
              <a:t>20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2000" dirty="0">
                <a:solidFill>
                  <a:srgbClr val="005FB9"/>
                </a:solidFill>
                <a:latin typeface="+mj-lt"/>
              </a:rPr>
              <a:t>Millions</a:t>
            </a:r>
            <a:r>
              <a:rPr lang="fr-FR" altLang="fr-FR" sz="2000" dirty="0">
                <a:latin typeface="+mj-lt"/>
              </a:rPr>
              <a:t> </a:t>
            </a:r>
            <a:r>
              <a:rPr lang="fr-FR" altLang="fr-FR" sz="1800" dirty="0">
                <a:latin typeface="+mj-lt"/>
              </a:rPr>
              <a:t>d’enfants ont souffert de 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Malnutrition Aigue Sévère </a:t>
            </a:r>
            <a:r>
              <a:rPr lang="fr-FR" altLang="fr-FR" sz="1800" dirty="0">
                <a:latin typeface="+mj-lt"/>
              </a:rPr>
              <a:t>(MAS) (estimation UNICEF)</a:t>
            </a:r>
            <a:endParaRPr lang="fr-FR" altLang="fr-FR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+mj-lt"/>
              </a:rPr>
              <a:t>UNICEF estime qu’en 2012 près de </a:t>
            </a:r>
            <a:r>
              <a:rPr lang="fr-FR" altLang="fr-FR" sz="3200" b="1" dirty="0">
                <a:solidFill>
                  <a:srgbClr val="005FB9"/>
                </a:solidFill>
                <a:latin typeface="+mj-lt"/>
              </a:rPr>
              <a:t>2.6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 millions </a:t>
            </a:r>
            <a:r>
              <a:rPr lang="fr-FR" altLang="fr-FR" sz="1800" dirty="0">
                <a:latin typeface="+mj-lt"/>
              </a:rPr>
              <a:t>de cas de MAS dans 60 pays ont été admis dans des centres de santé, une 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progression</a:t>
            </a:r>
            <a:r>
              <a:rPr lang="fr-FR" altLang="fr-FR" sz="1800" dirty="0">
                <a:latin typeface="+mj-lt"/>
              </a:rPr>
              <a:t> de 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700,000</a:t>
            </a:r>
            <a:r>
              <a:rPr lang="fr-FR" altLang="fr-FR" sz="1800" dirty="0">
                <a:latin typeface="+mj-lt"/>
              </a:rPr>
              <a:t> cas ayant bénéficiés d’un 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soin</a:t>
            </a:r>
            <a:r>
              <a:rPr lang="fr-FR" altLang="fr-FR" sz="1800" dirty="0">
                <a:latin typeface="+mj-lt"/>
              </a:rPr>
              <a:t> par rapport à 2011.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+mj-lt"/>
              </a:rPr>
              <a:t>Fin 2012, </a:t>
            </a:r>
            <a:r>
              <a:rPr lang="fr-FR" altLang="fr-FR" sz="3200" b="1" dirty="0">
                <a:solidFill>
                  <a:srgbClr val="005FB9"/>
                </a:solidFill>
                <a:latin typeface="+mj-lt"/>
              </a:rPr>
              <a:t>2,5</a:t>
            </a:r>
            <a:r>
              <a:rPr lang="fr-FR" altLang="fr-FR" sz="1800" dirty="0">
                <a:latin typeface="+mj-lt"/>
              </a:rPr>
              <a:t> 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milliards</a:t>
            </a:r>
            <a:r>
              <a:rPr lang="fr-FR" altLang="fr-FR" sz="1800" dirty="0">
                <a:latin typeface="+mj-lt"/>
              </a:rPr>
              <a:t> de personnes n’avaient pas accès à </a:t>
            </a:r>
            <a:r>
              <a:rPr lang="fr-FR" altLang="fr-FR" sz="1800" dirty="0">
                <a:solidFill>
                  <a:srgbClr val="005FB9"/>
                </a:solidFill>
                <a:latin typeface="+mj-lt"/>
              </a:rPr>
              <a:t>l’assainissement</a:t>
            </a:r>
            <a:r>
              <a:rPr lang="fr-FR" altLang="fr-FR" sz="1800" dirty="0">
                <a:latin typeface="+mj-lt"/>
              </a:rPr>
              <a:t> ( Chiffre OMS)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2568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D8B7B-1EA0-4928-8A07-4AB18703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ACF en France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F3D177-D0A4-4544-9CCD-D1E467C913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7767" y="1257300"/>
            <a:ext cx="7332956" cy="5372100"/>
          </a:xfrm>
        </p:spPr>
        <p:txBody>
          <a:bodyPr/>
          <a:lstStyle/>
          <a:p>
            <a:pPr marL="0" indent="0">
              <a:buNone/>
            </a:pPr>
            <a:endParaRPr lang="fr-FR" sz="1600" dirty="0">
              <a:latin typeface="+mj-lt"/>
            </a:endParaRPr>
          </a:p>
          <a:p>
            <a:pPr marL="0" indent="0">
              <a:buNone/>
            </a:pPr>
            <a:endParaRPr lang="fr-FR" sz="1600" dirty="0">
              <a:latin typeface="+mj-lt"/>
            </a:endParaRPr>
          </a:p>
          <a:p>
            <a:pPr marL="0" indent="0">
              <a:buNone/>
            </a:pPr>
            <a:endParaRPr lang="fr-FR" sz="1600" dirty="0">
              <a:latin typeface="+mj-lt"/>
            </a:endParaRPr>
          </a:p>
          <a:p>
            <a:pPr marL="0" indent="0">
              <a:buNone/>
            </a:pPr>
            <a:endParaRPr lang="fr-FR" sz="1600" dirty="0">
              <a:latin typeface="+mj-lt"/>
            </a:endParaRPr>
          </a:p>
          <a:p>
            <a:pPr marL="0" indent="0">
              <a:buNone/>
            </a:pPr>
            <a:endParaRPr lang="fr-FR" sz="1600" dirty="0">
              <a:latin typeface="+mj-lt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0070C0"/>
                </a:solidFill>
                <a:latin typeface="+mj-lt"/>
              </a:rPr>
              <a:t>Défense du principe d’inconditionnalité de l’aide 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0070C0"/>
                </a:solidFill>
                <a:latin typeface="+mj-lt"/>
              </a:rPr>
              <a:t>et l’accès à la protection pour tous</a:t>
            </a:r>
            <a:endParaRPr lang="fr-FR" sz="1600" dirty="0">
              <a:latin typeface="+mj-lt"/>
            </a:endParaRPr>
          </a:p>
          <a:p>
            <a:pPr marL="0" indent="0">
              <a:buNone/>
            </a:pPr>
            <a:endParaRPr lang="fr-FR" sz="1600" dirty="0">
              <a:latin typeface="+mj-lt"/>
            </a:endParaRPr>
          </a:p>
          <a:p>
            <a:pPr marL="0" indent="0">
              <a:buNone/>
            </a:pPr>
            <a:r>
              <a:rPr lang="fr-FR" sz="1600" dirty="0">
                <a:latin typeface="+mj-lt"/>
              </a:rPr>
              <a:t>Depuis2019,ACF collabore avec les acteurs déjà présents sur le terrain pour assurer la </a:t>
            </a:r>
            <a:r>
              <a:rPr lang="fr-FR" sz="1600" b="1" dirty="0">
                <a:latin typeface="+mj-lt"/>
              </a:rPr>
              <a:t>sécurité alimentaire et nutritionnelle </a:t>
            </a:r>
            <a:r>
              <a:rPr lang="fr-FR" sz="1600" dirty="0">
                <a:latin typeface="+mj-lt"/>
              </a:rPr>
              <a:t>des personnes les plus précaires et en général </a:t>
            </a:r>
            <a:r>
              <a:rPr lang="fr-FR" sz="1600" b="1" dirty="0">
                <a:latin typeface="+mj-lt"/>
              </a:rPr>
              <a:t>garantir un accès aux droits et aux services </a:t>
            </a:r>
            <a:r>
              <a:rPr lang="fr-FR" sz="1600" dirty="0">
                <a:latin typeface="+mj-lt"/>
              </a:rPr>
              <a:t>pour couvrir les besoins de base (place particulière pour la petite enfance et la santé mentale)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B80BF7-EA5D-4F23-9F59-9AC15F12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157334"/>
            <a:ext cx="29146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4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700" b="0" dirty="0"/>
              <a:t>Les délégations Action contre la Faim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0" y="4136926"/>
            <a:ext cx="3759811" cy="12532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16100"/>
          <a:stretch/>
        </p:blipFill>
        <p:spPr>
          <a:xfrm>
            <a:off x="4389120" y="1645920"/>
            <a:ext cx="4608558" cy="45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874" y="1990792"/>
            <a:ext cx="3480047" cy="92333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dirty="0">
                <a:solidFill>
                  <a:srgbClr val="70706F"/>
                </a:solidFill>
              </a:rPr>
              <a:t>34 délégations,</a:t>
            </a:r>
          </a:p>
          <a:p>
            <a:pPr algn="ctr">
              <a:spcBef>
                <a:spcPct val="0"/>
              </a:spcBef>
            </a:pPr>
            <a:r>
              <a:rPr lang="fr-FR" altLang="fr-FR" dirty="0">
                <a:solidFill>
                  <a:srgbClr val="70706F"/>
                </a:solidFill>
              </a:rPr>
              <a:t>Des centaines bénévoles dans toute la France !</a:t>
            </a:r>
          </a:p>
        </p:txBody>
      </p:sp>
    </p:spTree>
    <p:extLst>
      <p:ext uri="{BB962C8B-B14F-4D97-AF65-F5344CB8AC3E}">
        <p14:creationId xmlns:p14="http://schemas.microsoft.com/office/powerpoint/2010/main" val="27289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solidFill>
                  <a:srgbClr val="52AE32"/>
                </a:solidFill>
              </a:rPr>
              <a:t>Qu’est-ce qu’une délégation</a:t>
            </a:r>
            <a:endParaRPr lang="fr-FR" altLang="fr-FR" sz="2800" dirty="0">
              <a:latin typeface="Calibri Light" panose="020F0302020204030204" pitchFamily="34" charset="0"/>
            </a:endParaRPr>
          </a:p>
        </p:txBody>
      </p:sp>
      <p:pic>
        <p:nvPicPr>
          <p:cNvPr id="7" name="Picture 14" descr="https://lh3.googleusercontent.com/gMW4hSvkJ1uJ-2Nly-9Psg0HgnR7QSZv1NG1Zx7zk1GHAg_w-tsjDBI72YWPTBauQp-1oqm_CZ7r=w1183-h887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3" y="3645023"/>
            <a:ext cx="3349054" cy="2511083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68313" y="1484313"/>
            <a:ext cx="3744912" cy="15890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sz="1800" kern="0" dirty="0">
                <a:solidFill>
                  <a:srgbClr val="0070C0"/>
                </a:solidFill>
                <a:latin typeface="Calibri" panose="020F0502020204030204" pitchFamily="34" charset="0"/>
              </a:rPr>
              <a:t>Une délégation, c’est 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Le relais de l’association dans le département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70C0"/>
              </a:buClr>
              <a:buFontTx/>
              <a:buChar char="-"/>
              <a:defRPr/>
            </a:pPr>
            <a:r>
              <a:rPr lang="fr-FR" sz="1800" kern="0" dirty="0" err="1">
                <a:solidFill>
                  <a:srgbClr val="70706F"/>
                </a:solidFill>
                <a:latin typeface="Calibri" panose="020F0502020204030204" pitchFamily="34" charset="0"/>
              </a:rPr>
              <a:t>Un.e</a:t>
            </a: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 </a:t>
            </a:r>
            <a:r>
              <a:rPr lang="fr-FR" sz="1800" kern="0" dirty="0" err="1">
                <a:solidFill>
                  <a:srgbClr val="70706F"/>
                </a:solidFill>
                <a:latin typeface="Calibri" panose="020F0502020204030204" pitchFamily="34" charset="0"/>
              </a:rPr>
              <a:t>délégué.e</a:t>
            </a: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 bénévole et son équipe de bénévoles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59338" y="2024063"/>
            <a:ext cx="3673475" cy="33607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99CC00"/>
              </a:buClr>
              <a:defRPr/>
            </a:pPr>
            <a:r>
              <a:rPr lang="fr-FR" sz="1800" kern="0" dirty="0">
                <a:solidFill>
                  <a:srgbClr val="52AE32"/>
                </a:solidFill>
                <a:latin typeface="Calibri" panose="020F0502020204030204" pitchFamily="34" charset="0"/>
              </a:rPr>
              <a:t>Sa mission, c’est 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C6600"/>
              </a:buClr>
              <a:buFontTx/>
              <a:buChar char="-"/>
              <a:defRPr/>
            </a:pP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Sensibiliser le grand public au problème de la faim dans le monde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C6600"/>
              </a:buClr>
              <a:buFontTx/>
              <a:buChar char="-"/>
              <a:defRPr/>
            </a:pP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Faire connaître ACF dans son département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C6600"/>
              </a:buClr>
              <a:buFontTx/>
              <a:buChar char="-"/>
              <a:defRPr/>
            </a:pP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Soutenir les missions par le développement des ressources financières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C6600"/>
              </a:buClr>
              <a:buFontTx/>
              <a:buChar char="-"/>
              <a:defRPr/>
            </a:pPr>
            <a:r>
              <a:rPr lang="fr-FR" sz="1800" kern="0" dirty="0">
                <a:solidFill>
                  <a:srgbClr val="70706F"/>
                </a:solidFill>
                <a:latin typeface="Calibri" panose="020F0502020204030204" pitchFamily="34" charset="0"/>
              </a:rPr>
              <a:t>Plaidoyer auprès des décideurs locaux</a:t>
            </a:r>
          </a:p>
        </p:txBody>
      </p:sp>
    </p:spTree>
    <p:extLst>
      <p:ext uri="{BB962C8B-B14F-4D97-AF65-F5344CB8AC3E}">
        <p14:creationId xmlns:p14="http://schemas.microsoft.com/office/powerpoint/2010/main" val="3429617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PPT BRAND_FRA">
  <a:themeElements>
    <a:clrScheme name="NEW BRAND THEME">
      <a:dk1>
        <a:srgbClr val="005FB6"/>
      </a:dk1>
      <a:lt1>
        <a:srgbClr val="52AE32"/>
      </a:lt1>
      <a:dk2>
        <a:srgbClr val="FFFFFF"/>
      </a:dk2>
      <a:lt2>
        <a:srgbClr val="FFFFFF"/>
      </a:lt2>
      <a:accent1>
        <a:srgbClr val="52AE32"/>
      </a:accent1>
      <a:accent2>
        <a:srgbClr val="005FB6"/>
      </a:accent2>
      <a:accent3>
        <a:srgbClr val="706F6F"/>
      </a:accent3>
      <a:accent4>
        <a:srgbClr val="EE7203"/>
      </a:accent4>
      <a:accent5>
        <a:srgbClr val="52AE32"/>
      </a:accent5>
      <a:accent6>
        <a:srgbClr val="005FB6"/>
      </a:accent6>
      <a:hlink>
        <a:srgbClr val="0070C0"/>
      </a:hlink>
      <a:folHlink>
        <a:srgbClr val="954F72"/>
      </a:folHlink>
    </a:clrScheme>
    <a:fontScheme name="Personalizado 2">
      <a:majorFont>
        <a:latin typeface="Futura LT Pro Book"/>
        <a:ea typeface=""/>
        <a:cs typeface=""/>
      </a:majorFont>
      <a:minorFont>
        <a:latin typeface="La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 BRAND_FRA.potx" id="{EC49E164-EEEE-4A05-891C-B99964283B02}" vid="{48B017F5-0B45-402B-855F-3E60E495B72A}"/>
    </a:ext>
  </a:extLst>
</a:theme>
</file>

<file path=ppt/theme/theme2.xml><?xml version="1.0" encoding="utf-8"?>
<a:theme xmlns:a="http://schemas.openxmlformats.org/drawingml/2006/main" name="Tema de Office">
  <a:themeElements>
    <a:clrScheme name="NEW BRAND THEME">
      <a:dk1>
        <a:srgbClr val="000000"/>
      </a:dk1>
      <a:lt1>
        <a:srgbClr val="FFFFFF"/>
      </a:lt1>
      <a:dk2>
        <a:srgbClr val="414141"/>
      </a:dk2>
      <a:lt2>
        <a:srgbClr val="CBCBCB"/>
      </a:lt2>
      <a:accent1>
        <a:srgbClr val="52AE32"/>
      </a:accent1>
      <a:accent2>
        <a:srgbClr val="005FB6"/>
      </a:accent2>
      <a:accent3>
        <a:srgbClr val="706F6F"/>
      </a:accent3>
      <a:accent4>
        <a:srgbClr val="EE7203"/>
      </a:accent4>
      <a:accent5>
        <a:srgbClr val="9BDC84"/>
      </a:accent5>
      <a:accent6>
        <a:srgbClr val="4BA9FF"/>
      </a:accent6>
      <a:hlink>
        <a:srgbClr val="0070C0"/>
      </a:hlink>
      <a:folHlink>
        <a:srgbClr val="954F72"/>
      </a:folHlink>
    </a:clrScheme>
    <a:fontScheme name="Office 2">
      <a:majorFont>
        <a:latin typeface="FuturaLTPro-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Lato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EW BRAND THEME">
      <a:dk1>
        <a:srgbClr val="000000"/>
      </a:dk1>
      <a:lt1>
        <a:srgbClr val="FFFFFF"/>
      </a:lt1>
      <a:dk2>
        <a:srgbClr val="414141"/>
      </a:dk2>
      <a:lt2>
        <a:srgbClr val="CBCBCB"/>
      </a:lt2>
      <a:accent1>
        <a:srgbClr val="52AE32"/>
      </a:accent1>
      <a:accent2>
        <a:srgbClr val="005FB6"/>
      </a:accent2>
      <a:accent3>
        <a:srgbClr val="706F6F"/>
      </a:accent3>
      <a:accent4>
        <a:srgbClr val="EE7203"/>
      </a:accent4>
      <a:accent5>
        <a:srgbClr val="9BDC84"/>
      </a:accent5>
      <a:accent6>
        <a:srgbClr val="4BA9FF"/>
      </a:accent6>
      <a:hlink>
        <a:srgbClr val="0070C0"/>
      </a:hlink>
      <a:folHlink>
        <a:srgbClr val="954F72"/>
      </a:folHlink>
    </a:clrScheme>
    <a:fontScheme name="Office 2">
      <a:majorFont>
        <a:latin typeface="FuturaLTPro-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Lato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8f41a7f-62df-4870-8af9-79305a9f5ed8">PRYQX72QPPFK-2071008941-291</_dlc_DocId>
    <_dlc_DocIdUrl xmlns="28f41a7f-62df-4870-8af9-79305a9f5ed8">
      <Url>https://nohungerforum.sharepoint.com/sites/fr/csw/cod/_layouts/15/DocIdRedir.aspx?ID=PRYQX72QPPFK-2071008941-291</Url>
      <Description>PRYQX72QPPFK-2071008941-291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BBFC2FBF76C448D02FE4C6DA214AE" ma:contentTypeVersion="10" ma:contentTypeDescription="Create a new document." ma:contentTypeScope="" ma:versionID="755e0306122ca8f0edc035e86c92a53c">
  <xsd:schema xmlns:xsd="http://www.w3.org/2001/XMLSchema" xmlns:xs="http://www.w3.org/2001/XMLSchema" xmlns:p="http://schemas.microsoft.com/office/2006/metadata/properties" xmlns:ns2="28f41a7f-62df-4870-8af9-79305a9f5ed8" xmlns:ns3="75d2cf4f-d9c7-4f7d-b422-d9fb2b98a0f5" targetNamespace="http://schemas.microsoft.com/office/2006/metadata/properties" ma:root="true" ma:fieldsID="bd3690521a3cdc4005212dc09009741c" ns2:_="" ns3:_="">
    <xsd:import namespace="28f41a7f-62df-4870-8af9-79305a9f5ed8"/>
    <xsd:import namespace="75d2cf4f-d9c7-4f7d-b422-d9fb2b98a0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41a7f-62df-4870-8af9-79305a9f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2cf4f-d9c7-4f7d-b422-d9fb2b98a0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D75D93-7188-471D-8C92-996C1FC67165}">
  <ds:schemaRefs>
    <ds:schemaRef ds:uri="http://purl.org/dc/elements/1.1/"/>
    <ds:schemaRef ds:uri="http://schemas.microsoft.com/office/2006/metadata/properties"/>
    <ds:schemaRef ds:uri="75d2cf4f-d9c7-4f7d-b422-d9fb2b98a0f5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8f41a7f-62df-4870-8af9-79305a9f5ed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F0E6CD-7246-4DD4-AC1C-0B8B36577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41a7f-62df-4870-8af9-79305a9f5ed8"/>
    <ds:schemaRef ds:uri="75d2cf4f-d9c7-4f7d-b422-d9fb2b98a0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92449C-DCF8-48ED-AA1F-ECEC9196389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6C00D18-B496-404D-886C-319903FE40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PPT BRAND_FRA</Template>
  <TotalTime>963</TotalTime>
  <Words>1008</Words>
  <Application>Microsoft Office PowerPoint</Application>
  <PresentationFormat>Affichage à l'écran (4:3)</PresentationFormat>
  <Paragraphs>149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Lato Regular</vt:lpstr>
      <vt:lpstr>Lato-Regular</vt:lpstr>
      <vt:lpstr>Times New Roman</vt:lpstr>
      <vt:lpstr>Wingdings</vt:lpstr>
      <vt:lpstr>TEMPLATE PPT BRAND_FRA</vt:lpstr>
      <vt:lpstr>Présentation PowerPoint</vt:lpstr>
      <vt:lpstr>Présentation PowerPoint</vt:lpstr>
      <vt:lpstr>ZONES D’INTERVENTION</vt:lpstr>
      <vt:lpstr>MANDAT ET VALEURS LUTTER CONTRE LA FAIM DANS LE MONDE DE FACON DURABLE ET EFFICACE </vt:lpstr>
      <vt:lpstr>Nos domaines d’intervention</vt:lpstr>
      <vt:lpstr>La malnutrition en quelques chiffres…</vt:lpstr>
      <vt:lpstr>ACF en France </vt:lpstr>
      <vt:lpstr>Les délégations Action contre la Faim</vt:lpstr>
      <vt:lpstr>Qu’est-ce qu’une délégation</vt:lpstr>
      <vt:lpstr>Les évènements en délégations</vt:lpstr>
      <vt:lpstr>Présentation PowerPoint</vt:lpstr>
      <vt:lpstr>Le service des délégations : missions</vt:lpstr>
      <vt:lpstr>Pourquoi devenir bénévole</vt:lpstr>
      <vt:lpstr>Quel est le rôle du bénévole</vt:lpstr>
      <vt:lpstr>Comment valoriser votre expérience bénévole</vt:lpstr>
      <vt:lpstr>Présentation PowerPoint</vt:lpstr>
      <vt:lpstr>VOS QUESTIONS</vt:lpstr>
      <vt:lpstr>Présentation PowerPoint</vt:lpstr>
    </vt:vector>
  </TitlesOfParts>
  <Company>Action Contre la Faim 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Flamand</dc:creator>
  <cp:lastModifiedBy>Inscription ITDLC Cgenial</cp:lastModifiedBy>
  <cp:revision>88</cp:revision>
  <dcterms:created xsi:type="dcterms:W3CDTF">2017-01-19T10:45:50Z</dcterms:created>
  <dcterms:modified xsi:type="dcterms:W3CDTF">2025-09-10T09:40:21Z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0x010100420BBFC2FBF76C448D02FE4C6DA214AE</vt:lpwstr>
  </property>
  <property fmtid="{D5CDD505-2E9C-101B-9397-08002B2CF9AE}" pid="3" name="_dlc_DocIdItemGuid">
    <vt:lpwstr>36325000-c64e-4ebe-ad22-e0846b0ff71a</vt:lpwstr>
  </property>
  <property fmtid="{D5CDD505-2E9C-101B-9397-08002B2CF9AE}" pid="4" name="AuthorIds_UIVersion_512">
    <vt:lpwstr>12192</vt:lpwstr>
  </property>
  <property fmtid="{D5CDD505-2E9C-101B-9397-08002B2CF9AE}" pid="5" name="AuthorIds_UIVersion_1024">
    <vt:lpwstr>12192</vt:lpwstr>
  </property>
</Properties>
</file>